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85" r:id="rId3"/>
    <p:sldId id="283" r:id="rId4"/>
    <p:sldId id="277" r:id="rId5"/>
    <p:sldId id="259" r:id="rId6"/>
    <p:sldId id="298" r:id="rId7"/>
    <p:sldId id="289" r:id="rId8"/>
    <p:sldId id="291" r:id="rId9"/>
    <p:sldId id="299" r:id="rId10"/>
    <p:sldId id="294" r:id="rId11"/>
    <p:sldId id="295" r:id="rId12"/>
    <p:sldId id="297" r:id="rId13"/>
    <p:sldId id="296" r:id="rId14"/>
    <p:sldId id="273" r:id="rId15"/>
    <p:sldId id="274" r:id="rId16"/>
    <p:sldId id="275" r:id="rId17"/>
    <p:sldId id="276" r:id="rId18"/>
    <p:sldId id="278" r:id="rId19"/>
    <p:sldId id="279" r:id="rId20"/>
    <p:sldId id="280" r:id="rId21"/>
    <p:sldId id="282" r:id="rId22"/>
    <p:sldId id="281" r:id="rId23"/>
    <p:sldId id="286" r:id="rId24"/>
    <p:sldId id="262" r:id="rId25"/>
    <p:sldId id="261" r:id="rId26"/>
    <p:sldId id="263" r:id="rId27"/>
    <p:sldId id="264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60" r:id="rId3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7D59"/>
    <a:srgbClr val="E7E8E2"/>
    <a:srgbClr val="2C56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02" autoAdjust="0"/>
    <p:restoredTop sz="92449" autoAdjust="0"/>
  </p:normalViewPr>
  <p:slideViewPr>
    <p:cSldViewPr>
      <p:cViewPr varScale="1">
        <p:scale>
          <a:sx n="53" d="100"/>
          <a:sy n="53" d="100"/>
        </p:scale>
        <p:origin x="36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CC285CF-D507-4800-AD1F-6C3A5522461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D86020B-ADAA-4008-A4D2-E0357BEE10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65AF6-FB11-4D09-BF3F-646A7A0519A4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3FB224-730D-40E1-A617-B89F7CE100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A9A292-4B51-4B00-9B6D-A162001C1A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6811FF-4A0E-4525-9C25-2B404FAACD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7855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ADD4D2-59CD-4AD1-A750-64222C2C3AE7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346A3-B93C-4FBA-864D-BCBE209FD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4109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B3942-A0C9-C640-B1C9-6056FF86EE16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6170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346A3-B93C-4FBA-864D-BCBE209FD77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571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969DA-422A-47AB-9EC4-3714BA0A7FE2}" type="datetime1">
              <a:rPr lang="en-US" altLang="ko-KR" smtClean="0"/>
              <a:t>9/3/2021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002000" y="97917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A84DF-9F3F-452B-80D2-A2BC3DAD9CF6}" type="datetime1">
              <a:rPr lang="en-US" altLang="ko-KR" smtClean="0"/>
              <a:t>9/3/2021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7CE5E-652B-45C3-8DBB-99A8255E2E90}" type="datetime1">
              <a:rPr lang="en-US" altLang="ko-KR" smtClean="0"/>
              <a:t>9/3/2021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182BA-64F3-4D77-8474-59333810CDD5}" type="datetime1">
              <a:rPr lang="en-US" altLang="ko-KR" smtClean="0"/>
              <a:t>9/3/2021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187E-3CB6-405E-BCDF-7FAC06933423}" type="datetime1">
              <a:rPr lang="en-US" altLang="ko-KR" smtClean="0"/>
              <a:t>9/3/2021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B3CE-9C68-4BE2-BF2B-4DCF04F7B53F}" type="datetime1">
              <a:rPr lang="en-US" altLang="ko-KR" smtClean="0"/>
              <a:t>9/3/2021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FFD9B-7040-4BB6-AB61-7AAAC39F797B}" type="datetime1">
              <a:rPr lang="en-US" altLang="ko-KR" smtClean="0"/>
              <a:t>9/3/2021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81C01-2E57-4A81-923A-0F3336CE844D}" type="datetime1">
              <a:rPr lang="en-US" altLang="ko-KR" smtClean="0"/>
              <a:t>9/3/2021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0983A-E782-48CB-9306-EF8B607CEA7C}" type="datetime1">
              <a:rPr lang="en-US" altLang="ko-KR" smtClean="0"/>
              <a:t>9/3/2021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ADDB-0818-4A44-AA37-BCA92D5FA523}" type="datetime1">
              <a:rPr lang="en-US" altLang="ko-KR" smtClean="0"/>
              <a:t>9/3/2021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6F102-077C-456F-8C46-4896883BADCA}" type="datetime1">
              <a:rPr lang="en-US" altLang="ko-KR" smtClean="0"/>
              <a:t>9/3/2021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63326B-AA8E-44E7-8AF2-7730C57249E5}" type="datetime1">
              <a:rPr lang="en-US" altLang="ko-KR" smtClean="0"/>
              <a:t>9/3/2021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99261" y="4651908"/>
            <a:ext cx="9928724" cy="1785351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AAB6DF-37AA-4956-8411-ABFDD61A8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fld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1" name="Object 2">
            <a:extLst>
              <a:ext uri="{FF2B5EF4-FFF2-40B4-BE49-F238E27FC236}">
                <a16:creationId xmlns:a16="http://schemas.microsoft.com/office/drawing/2014/main" id="{78C8B50A-A97A-46A8-A0A9-35BCCB8FD34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94191" y="9677620"/>
            <a:ext cx="1542362" cy="434275"/>
          </a:xfrm>
          <a:prstGeom prst="rect">
            <a:avLst/>
          </a:prstGeom>
        </p:spPr>
      </p:pic>
      <p:pic>
        <p:nvPicPr>
          <p:cNvPr id="10" name="Object 4">
            <a:extLst>
              <a:ext uri="{FF2B5EF4-FFF2-40B4-BE49-F238E27FC236}">
                <a16:creationId xmlns:a16="http://schemas.microsoft.com/office/drawing/2014/main" id="{E1617C6F-9E5A-4E19-8D93-F49D3422590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066800" y="9753600"/>
            <a:ext cx="9144333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EC7AE27-F7A1-6B45-8EB9-44243617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450" y="2502332"/>
            <a:ext cx="4663479" cy="7045265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0688" y="1507309"/>
            <a:ext cx="4663481" cy="113394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102D0A-F861-410E-AD32-44CC17CE5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</a:t>
            </a:fld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56FD7-92E3-46C0-A9D4-8B8D14F8BB3B}"/>
              </a:ext>
            </a:extLst>
          </p:cNvPr>
          <p:cNvSpPr txBox="1"/>
          <p:nvPr/>
        </p:nvSpPr>
        <p:spPr>
          <a:xfrm>
            <a:off x="9144000" y="3089636"/>
            <a:ext cx="8530979" cy="4107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23" indent="-457223">
              <a:lnSpc>
                <a:spcPct val="150000"/>
              </a:lnSpc>
              <a:buAutoNum type="arabicPeriod"/>
            </a:pPr>
            <a:r>
              <a:rPr lang="ko-KR" altLang="en-US" sz="2201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입력 컬럼</a:t>
            </a:r>
            <a:b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단일 데이터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학과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년도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학점 인정여부 등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셀에 직접 입력</a:t>
            </a:r>
            <a:b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복수 데이터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과목 목록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별도 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Sheet 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추가하여 입력 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(p.11 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참고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b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endParaRPr lang="en-US" altLang="ko-KR" sz="2201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23" indent="-457223">
              <a:lnSpc>
                <a:spcPct val="150000"/>
              </a:lnSpc>
              <a:buAutoNum type="arabicPeriod"/>
            </a:pPr>
            <a:endParaRPr lang="en-US" altLang="ko-KR" sz="2201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23" indent="-457223">
              <a:lnSpc>
                <a:spcPct val="150000"/>
              </a:lnSpc>
              <a:buFontTx/>
              <a:buAutoNum type="arabicPeriod"/>
            </a:pPr>
            <a:r>
              <a:rPr lang="ko-KR" altLang="en-US" sz="2201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복수 데이터 입력 요령 </a:t>
            </a:r>
            <a:r>
              <a:rPr lang="en-US" altLang="ko-KR" sz="2201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201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슬라이드 </a:t>
            </a:r>
            <a:r>
              <a:rPr lang="en-US" altLang="ko-KR" sz="2201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p.11 </a:t>
            </a:r>
            <a:r>
              <a:rPr lang="ko-KR" altLang="en-US" sz="2201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참고</a:t>
            </a:r>
            <a:r>
              <a:rPr lang="en-US" altLang="ko-KR" sz="2201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b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기본적으로 일련번호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20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학수번호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과목명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학점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개설연도로 구성</a:t>
            </a:r>
            <a:b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동일 및 유사 교과목 등은 한 과목에 여러 과목 매핑</a:t>
            </a:r>
            <a:endParaRPr lang="en-US" altLang="ko-KR" sz="2201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87BA2C-BD3A-483C-8564-BD5303F4986C}"/>
              </a:ext>
            </a:extLst>
          </p:cNvPr>
          <p:cNvSpPr txBox="1"/>
          <p:nvPr/>
        </p:nvSpPr>
        <p:spPr>
          <a:xfrm>
            <a:off x="7315201" y="1714500"/>
            <a:ext cx="41216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</a:t>
            </a:r>
            <a:r>
              <a:rPr lang="ko-KR" altLang="en-US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입력 </a:t>
            </a:r>
            <a:r>
              <a:rPr lang="en-US" altLang="ko-KR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Sheet (2)</a:t>
            </a:r>
            <a:r>
              <a:rPr lang="ko-KR" altLang="en-US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입력 값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5F01D68-AC5D-434E-B2FC-CA0E315D6E24}"/>
              </a:ext>
            </a:extLst>
          </p:cNvPr>
          <p:cNvSpPr/>
          <p:nvPr/>
        </p:nvSpPr>
        <p:spPr>
          <a:xfrm>
            <a:off x="3151219" y="2525192"/>
            <a:ext cx="360000" cy="36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700" dirty="0"/>
              <a:t>1</a:t>
            </a:r>
            <a:endParaRPr kumimoji="1" lang="ko-Kore-KR" altLang="en-US" sz="27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092B9CD-CF4C-2F43-909A-F0EE79C66D8F}"/>
              </a:ext>
            </a:extLst>
          </p:cNvPr>
          <p:cNvSpPr/>
          <p:nvPr/>
        </p:nvSpPr>
        <p:spPr>
          <a:xfrm>
            <a:off x="3151219" y="4963500"/>
            <a:ext cx="360000" cy="36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700" dirty="0"/>
              <a:t>2</a:t>
            </a:r>
            <a:endParaRPr kumimoji="1" lang="ko-Kore-KR" altLang="en-US" sz="2700" dirty="0"/>
          </a:p>
        </p:txBody>
      </p:sp>
      <p:pic>
        <p:nvPicPr>
          <p:cNvPr id="15" name="Object 4">
            <a:extLst>
              <a:ext uri="{FF2B5EF4-FFF2-40B4-BE49-F238E27FC236}">
                <a16:creationId xmlns:a16="http://schemas.microsoft.com/office/drawing/2014/main" id="{F9DF38F5-0833-4DB7-BA03-500F417BF42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990600" y="9932859"/>
            <a:ext cx="6538226" cy="35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04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50688" y="1507309"/>
            <a:ext cx="4663481" cy="113394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102D0A-F861-410E-AD32-44CC17CE5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11</a:t>
            </a:fld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56FD7-92E3-46C0-A9D4-8B8D14F8BB3B}"/>
              </a:ext>
            </a:extLst>
          </p:cNvPr>
          <p:cNvSpPr txBox="1"/>
          <p:nvPr/>
        </p:nvSpPr>
        <p:spPr>
          <a:xfrm>
            <a:off x="10278479" y="2641250"/>
            <a:ext cx="7704721" cy="5123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23" indent="-457223">
              <a:lnSpc>
                <a:spcPct val="150000"/>
              </a:lnSpc>
              <a:buAutoNum type="arabicPeriod"/>
            </a:pPr>
            <a:r>
              <a:rPr lang="ko-KR" altLang="en-US" sz="2201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일반적인 과목 입력 </a:t>
            </a:r>
            <a:r>
              <a:rPr lang="en-US" altLang="ko-KR" sz="2201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Sheet</a:t>
            </a:r>
            <a:b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일련번호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(NO), </a:t>
            </a:r>
            <a:r>
              <a:rPr lang="ko-KR" altLang="en-US" sz="220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학수번호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과목명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학점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개설연도</a:t>
            </a:r>
            <a:b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“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예시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”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셀의 형식에 맞게 입력</a:t>
            </a:r>
            <a:b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학수번호는 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–(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슬래시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),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분반 제외하고 입력</a:t>
            </a:r>
            <a:b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개설연도는 강의가 열린 연도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처음 열린 연도가 아님에 유의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b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endParaRPr lang="en-US" altLang="ko-KR" sz="2201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23" indent="-457223">
              <a:lnSpc>
                <a:spcPct val="150000"/>
              </a:lnSpc>
              <a:buFontTx/>
              <a:buAutoNum type="arabicPeriod"/>
            </a:pPr>
            <a:endParaRPr lang="en-US" altLang="ko-KR" sz="2201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23" indent="-457223">
              <a:lnSpc>
                <a:spcPct val="150000"/>
              </a:lnSpc>
              <a:buFontTx/>
              <a:buAutoNum type="arabicPeriod"/>
            </a:pPr>
            <a:r>
              <a:rPr lang="ko-KR" altLang="en-US" sz="2201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동일 및 유사 교과목 입력 </a:t>
            </a:r>
            <a:r>
              <a:rPr lang="en-US" altLang="ko-KR" sz="2201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Sheet</a:t>
            </a:r>
            <a:b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개별 과목의 입력 양식은 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과 동일하나</a:t>
            </a:r>
            <a:b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한 과목에 여러 과목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동일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유사 과목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 매칭</a:t>
            </a:r>
            <a:endParaRPr lang="en-US" altLang="ko-KR" sz="2201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87BA2C-BD3A-483C-8564-BD5303F4986C}"/>
              </a:ext>
            </a:extLst>
          </p:cNvPr>
          <p:cNvSpPr txBox="1"/>
          <p:nvPr/>
        </p:nvSpPr>
        <p:spPr>
          <a:xfrm>
            <a:off x="7315200" y="1714500"/>
            <a:ext cx="70006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</a:t>
            </a:r>
            <a:r>
              <a:rPr lang="ko-KR" altLang="en-US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입력 </a:t>
            </a:r>
            <a:r>
              <a:rPr lang="en-US" altLang="ko-KR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Sheet (2)</a:t>
            </a:r>
            <a:r>
              <a:rPr lang="ko-KR" altLang="en-US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입력 값 </a:t>
            </a:r>
            <a:r>
              <a:rPr lang="en-US" altLang="ko-KR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복수 데이터 입력</a:t>
            </a:r>
            <a:r>
              <a:rPr lang="en-US" altLang="ko-KR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sz="3000" dirty="0">
              <a:solidFill>
                <a:srgbClr val="5A7D59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9081D1-05DB-1A4B-A10D-98B93D916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454008"/>
            <a:ext cx="5821116" cy="32416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B68A84A-0B40-5149-835F-0168F9966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033" y="5945647"/>
            <a:ext cx="8620683" cy="3846053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57C68D75-7113-2C42-9F13-6349128A5B7A}"/>
              </a:ext>
            </a:extLst>
          </p:cNvPr>
          <p:cNvSpPr/>
          <p:nvPr/>
        </p:nvSpPr>
        <p:spPr>
          <a:xfrm>
            <a:off x="758960" y="2324445"/>
            <a:ext cx="360000" cy="36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700" dirty="0"/>
              <a:t>1</a:t>
            </a:r>
            <a:endParaRPr kumimoji="1" lang="ko-Kore-KR" altLang="en-US" sz="27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E460D2F-6F36-DF46-BC71-53A11E586DC5}"/>
              </a:ext>
            </a:extLst>
          </p:cNvPr>
          <p:cNvSpPr/>
          <p:nvPr/>
        </p:nvSpPr>
        <p:spPr>
          <a:xfrm>
            <a:off x="802741" y="5945647"/>
            <a:ext cx="360000" cy="36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700" dirty="0"/>
              <a:t>2</a:t>
            </a:r>
            <a:endParaRPr kumimoji="1" lang="ko-Kore-KR" altLang="en-US" sz="2700" dirty="0"/>
          </a:p>
        </p:txBody>
      </p:sp>
      <p:pic>
        <p:nvPicPr>
          <p:cNvPr id="16" name="Object 4">
            <a:extLst>
              <a:ext uri="{FF2B5EF4-FFF2-40B4-BE49-F238E27FC236}">
                <a16:creationId xmlns:a16="http://schemas.microsoft.com/office/drawing/2014/main" id="{76930568-E6BA-425C-B965-CCDBCB8280E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990600" y="9932859"/>
            <a:ext cx="6538226" cy="35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00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50688" y="1507309"/>
            <a:ext cx="4663481" cy="113394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102D0A-F861-410E-AD32-44CC17CE5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12</a:t>
            </a:fld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87BA2C-BD3A-483C-8564-BD5303F4986C}"/>
              </a:ext>
            </a:extLst>
          </p:cNvPr>
          <p:cNvSpPr txBox="1"/>
          <p:nvPr/>
        </p:nvSpPr>
        <p:spPr>
          <a:xfrm>
            <a:off x="7315200" y="1714500"/>
            <a:ext cx="43556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</a:t>
            </a:r>
            <a:r>
              <a:rPr lang="ko-KR" altLang="en-US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입력 </a:t>
            </a:r>
            <a:r>
              <a:rPr lang="en-US" altLang="ko-KR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Sheet (3)</a:t>
            </a:r>
            <a:r>
              <a:rPr lang="ko-KR" altLang="en-US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응답유형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8353F8-03E4-44FB-A236-515D09849450}"/>
              </a:ext>
            </a:extLst>
          </p:cNvPr>
          <p:cNvSpPr txBox="1"/>
          <p:nvPr/>
        </p:nvSpPr>
        <p:spPr>
          <a:xfrm>
            <a:off x="9296400" y="3089636"/>
            <a:ext cx="9389642" cy="5169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23" indent="-457223">
              <a:lnSpc>
                <a:spcPct val="150000"/>
              </a:lnSpc>
              <a:buAutoNum type="arabicPeriod"/>
            </a:pPr>
            <a:r>
              <a:rPr lang="ko-KR" altLang="en-US" sz="2400" dirty="0" err="1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응답유형</a:t>
            </a:r>
            <a:r>
              <a:rPr lang="ko-KR" altLang="en-US" sz="2201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컬럼</a:t>
            </a:r>
            <a:endParaRPr lang="en-US" altLang="ko-KR" sz="2201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나눔스퀘어_ac ExtraBold" panose="020B0600000101010101" pitchFamily="50" charset="-127"/>
              <a:buChar char="-"/>
            </a:pP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입력 값은 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‘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단수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‘ 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또는 복수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나눔스퀘어_ac ExtraBold" panose="020B0600000101010101" pitchFamily="50" charset="-127"/>
              <a:buChar char="-"/>
            </a:pP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‘</a:t>
            </a:r>
            <a:r>
              <a:rPr lang="ko-KR" altLang="en-US" sz="220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기초정보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’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입력 받는 체크리스트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(NO.1~NO.5)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는 </a:t>
            </a:r>
            <a:r>
              <a:rPr lang="ko-KR" altLang="en-US" sz="220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응답유형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컬럼 공란</a:t>
            </a:r>
            <a:endParaRPr lang="en-US" altLang="ko-KR" sz="2201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나눔스퀘어_ac ExtraBold" panose="020B0600000101010101" pitchFamily="50" charset="-127"/>
              <a:buChar char="-"/>
            </a:pPr>
            <a:endParaRPr lang="en-US" altLang="ko-KR" sz="2201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23" indent="-457223">
              <a:lnSpc>
                <a:spcPct val="150000"/>
              </a:lnSpc>
              <a:buAutoNum type="arabicPeriod"/>
            </a:pPr>
            <a:r>
              <a:rPr lang="ko-KR" altLang="en-US" sz="2201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목록</a:t>
            </a:r>
            <a:endParaRPr lang="en-US" altLang="ko-KR" sz="2201" dirty="0">
              <a:solidFill>
                <a:srgbClr val="5A7D59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나눔스퀘어_ac ExtraBold" panose="020B0600000101010101" pitchFamily="50" charset="-127"/>
              <a:buChar char="-"/>
            </a:pP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과목을 입력하는 경우에 해당 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과목 수가 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개인 경우도 목록에 해당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나눔스퀘어_ac ExtraBold" panose="020B0600000101010101" pitchFamily="50" charset="-127"/>
              <a:buChar char="-"/>
            </a:pP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관리자 입력 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Sheet ‘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입력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’ 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컬럼 참고 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(p.10,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11)</a:t>
            </a:r>
          </a:p>
          <a:p>
            <a:pPr marL="800100" lvl="1" indent="-342900">
              <a:lnSpc>
                <a:spcPct val="150000"/>
              </a:lnSpc>
              <a:buFont typeface="나눔스퀘어_ac ExtraBold" panose="020B0600000101010101" pitchFamily="50" charset="-127"/>
              <a:buChar char="-"/>
            </a:pPr>
            <a:endParaRPr lang="en-US" altLang="ko-KR" sz="2201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23" indent="-457223">
              <a:lnSpc>
                <a:spcPct val="150000"/>
              </a:lnSpc>
              <a:buAutoNum type="arabicPeriod"/>
            </a:pPr>
            <a:r>
              <a:rPr lang="ko-KR" altLang="en-US" sz="2201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단수</a:t>
            </a:r>
            <a:endParaRPr lang="en-US" altLang="ko-KR" sz="2201" dirty="0">
              <a:solidFill>
                <a:srgbClr val="5A7D59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나눔스퀘어_ac ExtraBold" panose="020B0600000101010101" pitchFamily="50" charset="-127"/>
              <a:buChar char="-"/>
            </a:pP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학점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평점평균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연도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O / X (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대상 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 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비대상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인정 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 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비인정 포함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</a:p>
        </p:txBody>
      </p:sp>
      <p:pic>
        <p:nvPicPr>
          <p:cNvPr id="17" name="Object 4">
            <a:extLst>
              <a:ext uri="{FF2B5EF4-FFF2-40B4-BE49-F238E27FC236}">
                <a16:creationId xmlns:a16="http://schemas.microsoft.com/office/drawing/2014/main" id="{2B9CF58C-1415-4612-A64B-972BE8A43E2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990600" y="9932859"/>
            <a:ext cx="6538226" cy="35414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9B2D086-22E4-4AC9-969C-3A6B5D079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0319" y="2475689"/>
            <a:ext cx="4734614" cy="7111826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6451DFBB-063D-47D9-905A-713DAEC605B1}"/>
              </a:ext>
            </a:extLst>
          </p:cNvPr>
          <p:cNvSpPr/>
          <p:nvPr/>
        </p:nvSpPr>
        <p:spPr>
          <a:xfrm>
            <a:off x="2741318" y="2417947"/>
            <a:ext cx="377180" cy="3757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700" dirty="0"/>
              <a:t>1</a:t>
            </a:r>
            <a:endParaRPr kumimoji="1" lang="ko-Kore-KR" altLang="en-US" sz="27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0B854D2-8CC1-45BE-B3F0-1F8080E8D728}"/>
              </a:ext>
            </a:extLst>
          </p:cNvPr>
          <p:cNvSpPr/>
          <p:nvPr/>
        </p:nvSpPr>
        <p:spPr>
          <a:xfrm>
            <a:off x="2747020" y="6300592"/>
            <a:ext cx="377180" cy="3757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700" dirty="0"/>
              <a:t>2</a:t>
            </a:r>
            <a:endParaRPr kumimoji="1" lang="ko-Kore-KR" altLang="en-US" sz="27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76334C0-5986-4C09-BC09-D4652A76A059}"/>
              </a:ext>
            </a:extLst>
          </p:cNvPr>
          <p:cNvSpPr/>
          <p:nvPr/>
        </p:nvSpPr>
        <p:spPr>
          <a:xfrm>
            <a:off x="2741318" y="7197364"/>
            <a:ext cx="377180" cy="3757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700" dirty="0"/>
              <a:t>3</a:t>
            </a:r>
            <a:endParaRPr kumimoji="1" lang="ko-Kore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103661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50688" y="1507309"/>
            <a:ext cx="4663481" cy="113394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102D0A-F861-410E-AD32-44CC17CE5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13</a:t>
            </a:fld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56FD7-92E3-46C0-A9D4-8B8D14F8BB3B}"/>
              </a:ext>
            </a:extLst>
          </p:cNvPr>
          <p:cNvSpPr txBox="1"/>
          <p:nvPr/>
        </p:nvSpPr>
        <p:spPr>
          <a:xfrm>
            <a:off x="9296400" y="3089636"/>
            <a:ext cx="9389642" cy="4107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23" indent="-457223">
              <a:lnSpc>
                <a:spcPct val="150000"/>
              </a:lnSpc>
              <a:buAutoNum type="arabicPeriod"/>
            </a:pPr>
            <a:r>
              <a:rPr lang="ko-KR" altLang="en-US" sz="2201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비고 컬럼</a:t>
            </a:r>
            <a:b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선택형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입력 값의 범위가 존재하는 경우</a:t>
            </a:r>
            <a:b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b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“</a:t>
            </a:r>
            <a:r>
              <a:rPr lang="ko-KR" altLang="en-US" sz="220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학수번호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과목명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학점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” 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과목 입력 경우</a:t>
            </a:r>
            <a:b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(</a:t>
            </a:r>
            <a:r>
              <a:rPr lang="ko-KR" altLang="en-US" sz="220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설계학점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20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실험학점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등 해당 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Sheet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 컬럼 추가 필요할 경우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b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현재는 반영 불가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b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b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그 외 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연도입력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학점 등  </a:t>
            </a:r>
            <a:endParaRPr lang="en-US" altLang="ko-KR" sz="2201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87BA2C-BD3A-483C-8564-BD5303F4986C}"/>
              </a:ext>
            </a:extLst>
          </p:cNvPr>
          <p:cNvSpPr txBox="1"/>
          <p:nvPr/>
        </p:nvSpPr>
        <p:spPr>
          <a:xfrm>
            <a:off x="7315200" y="1714500"/>
            <a:ext cx="36952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</a:t>
            </a:r>
            <a:r>
              <a:rPr lang="ko-KR" altLang="en-US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입력 </a:t>
            </a:r>
            <a:r>
              <a:rPr lang="en-US" altLang="ko-KR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Sheet (4)</a:t>
            </a:r>
            <a:r>
              <a:rPr lang="ko-KR" altLang="en-US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비고</a:t>
            </a:r>
          </a:p>
        </p:txBody>
      </p:sp>
      <p:pic>
        <p:nvPicPr>
          <p:cNvPr id="13" name="Object 4">
            <a:extLst>
              <a:ext uri="{FF2B5EF4-FFF2-40B4-BE49-F238E27FC236}">
                <a16:creationId xmlns:a16="http://schemas.microsoft.com/office/drawing/2014/main" id="{6955F70C-2FBA-4271-A7C2-954AFF84E6E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990600" y="9932859"/>
            <a:ext cx="6538226" cy="3541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5B1D317-F3A3-4D91-8121-CCB0657FE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402" y="2848442"/>
            <a:ext cx="5486401" cy="6590174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7FF3371A-200B-4D19-B0F6-A37D9773C7BC}"/>
              </a:ext>
            </a:extLst>
          </p:cNvPr>
          <p:cNvSpPr/>
          <p:nvPr/>
        </p:nvSpPr>
        <p:spPr>
          <a:xfrm>
            <a:off x="2442220" y="2901745"/>
            <a:ext cx="377180" cy="3757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700" dirty="0"/>
              <a:t>1</a:t>
            </a:r>
            <a:endParaRPr kumimoji="1" lang="ko-Kore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2977780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F85D638D-2248-4BEB-8427-E7DC54FC0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71" y="3030693"/>
            <a:ext cx="12811843" cy="6837207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0688" y="1507307"/>
            <a:ext cx="4663480" cy="113394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102D0A-F861-410E-AD32-44CC17CE5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14</a:t>
            </a:fld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74EC8D-A2B4-4727-B1DB-B6E14163B930}"/>
              </a:ext>
            </a:extLst>
          </p:cNvPr>
          <p:cNvSpPr txBox="1"/>
          <p:nvPr/>
        </p:nvSpPr>
        <p:spPr>
          <a:xfrm>
            <a:off x="7315200" y="1714500"/>
            <a:ext cx="31566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 </a:t>
            </a:r>
            <a:r>
              <a:rPr lang="ko-KR" altLang="en-US" sz="3000" dirty="0" err="1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입력컬럼</a:t>
            </a:r>
            <a:r>
              <a:rPr lang="ko-KR" altLang="en-US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(input)</a:t>
            </a:r>
            <a:endParaRPr lang="ko-KR" altLang="en-US" sz="3000" dirty="0">
              <a:solidFill>
                <a:srgbClr val="5A7D59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56FD7-92E3-46C0-A9D4-8B8D14F8BB3B}"/>
              </a:ext>
            </a:extLst>
          </p:cNvPr>
          <p:cNvSpPr txBox="1"/>
          <p:nvPr/>
        </p:nvSpPr>
        <p:spPr>
          <a:xfrm>
            <a:off x="2595989" y="2504463"/>
            <a:ext cx="98363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룰 체크리스트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입력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Sheet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 입력 </a:t>
            </a:r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해당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Sheet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 이동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값 입력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및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파일저장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E2A3AD-614B-4AC7-8268-FEFDAE647980}"/>
              </a:ext>
            </a:extLst>
          </p:cNvPr>
          <p:cNvSpPr/>
          <p:nvPr/>
        </p:nvSpPr>
        <p:spPr>
          <a:xfrm>
            <a:off x="7848600" y="4838700"/>
            <a:ext cx="711200" cy="342900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Object 4">
            <a:extLst>
              <a:ext uri="{FF2B5EF4-FFF2-40B4-BE49-F238E27FC236}">
                <a16:creationId xmlns:a16="http://schemas.microsoft.com/office/drawing/2014/main" id="{7659BAA8-F394-4C3B-9004-15EBA48DB8E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990600" y="9932859"/>
            <a:ext cx="6538226" cy="35414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7B0CF68-0830-4737-A2E5-770A9B577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71" y="3030693"/>
            <a:ext cx="12811843" cy="6837207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0688" y="1507307"/>
            <a:ext cx="4663480" cy="113394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102D0A-F861-410E-AD32-44CC17CE5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15</a:t>
            </a:fld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56FD7-92E3-46C0-A9D4-8B8D14F8BB3B}"/>
              </a:ext>
            </a:extLst>
          </p:cNvPr>
          <p:cNvSpPr txBox="1"/>
          <p:nvPr/>
        </p:nvSpPr>
        <p:spPr>
          <a:xfrm>
            <a:off x="2595989" y="2504463"/>
            <a:ext cx="9889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룰 체크리스트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입력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en-US" altLang="ko-KR" sz="22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Sheet</a:t>
            </a:r>
            <a:r>
              <a:rPr lang="ko-KR" altLang="en-US" sz="22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 입력 </a:t>
            </a:r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해당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Sheet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 이동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값 입력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및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파일저장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063934-7CD3-4B69-B405-1DBEBF078565}"/>
              </a:ext>
            </a:extLst>
          </p:cNvPr>
          <p:cNvSpPr/>
          <p:nvPr/>
        </p:nvSpPr>
        <p:spPr>
          <a:xfrm>
            <a:off x="7315200" y="6057900"/>
            <a:ext cx="1752599" cy="304800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C108C-D671-4827-A412-119962E5EA25}"/>
              </a:ext>
            </a:extLst>
          </p:cNvPr>
          <p:cNvSpPr txBox="1"/>
          <p:nvPr/>
        </p:nvSpPr>
        <p:spPr>
          <a:xfrm>
            <a:off x="7315200" y="1714500"/>
            <a:ext cx="31566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 </a:t>
            </a:r>
            <a:r>
              <a:rPr lang="ko-KR" altLang="en-US" sz="3000" dirty="0" err="1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입력컬럼</a:t>
            </a:r>
            <a:r>
              <a:rPr lang="ko-KR" altLang="en-US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(input)</a:t>
            </a:r>
            <a:endParaRPr lang="ko-KR" altLang="en-US" sz="3000" dirty="0">
              <a:solidFill>
                <a:srgbClr val="5A7D59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3" name="Object 4">
            <a:extLst>
              <a:ext uri="{FF2B5EF4-FFF2-40B4-BE49-F238E27FC236}">
                <a16:creationId xmlns:a16="http://schemas.microsoft.com/office/drawing/2014/main" id="{88A0D020-41AC-44AA-9014-B143EB78347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990600" y="9932859"/>
            <a:ext cx="6538226" cy="35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23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36E5866-30D8-4ECE-ABC5-80EC3EB9A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71" y="3030693"/>
            <a:ext cx="12797328" cy="6785425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0688" y="1507307"/>
            <a:ext cx="4663480" cy="113394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102D0A-F861-410E-AD32-44CC17CE5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16</a:t>
            </a:fld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56FD7-92E3-46C0-A9D4-8B8D14F8BB3B}"/>
              </a:ext>
            </a:extLst>
          </p:cNvPr>
          <p:cNvSpPr txBox="1"/>
          <p:nvPr/>
        </p:nvSpPr>
        <p:spPr>
          <a:xfrm>
            <a:off x="2595989" y="2504463"/>
            <a:ext cx="9889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룰 체크리스트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입력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Sheet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 입력 </a:t>
            </a:r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ko-KR" altLang="en-US" sz="22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해당 </a:t>
            </a:r>
            <a:r>
              <a:rPr lang="en-US" altLang="ko-KR" sz="22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Sheet</a:t>
            </a:r>
            <a:r>
              <a:rPr lang="ko-KR" altLang="en-US" sz="22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 이동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값 입력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및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파일저장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5CDD8A-4D6A-408C-B8B6-FC53E116B986}"/>
              </a:ext>
            </a:extLst>
          </p:cNvPr>
          <p:cNvSpPr/>
          <p:nvPr/>
        </p:nvSpPr>
        <p:spPr>
          <a:xfrm>
            <a:off x="4267200" y="9343810"/>
            <a:ext cx="711200" cy="342900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C11876-7B96-4ABD-9899-0E5BD066D69B}"/>
              </a:ext>
            </a:extLst>
          </p:cNvPr>
          <p:cNvSpPr txBox="1"/>
          <p:nvPr/>
        </p:nvSpPr>
        <p:spPr>
          <a:xfrm>
            <a:off x="7315200" y="1714500"/>
            <a:ext cx="31566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 </a:t>
            </a:r>
            <a:r>
              <a:rPr lang="ko-KR" altLang="en-US" sz="3000" dirty="0" err="1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입력컬럼</a:t>
            </a:r>
            <a:r>
              <a:rPr lang="ko-KR" altLang="en-US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(input)</a:t>
            </a:r>
            <a:endParaRPr lang="ko-KR" altLang="en-US" sz="3000" dirty="0">
              <a:solidFill>
                <a:srgbClr val="5A7D59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3" name="Object 4">
            <a:extLst>
              <a:ext uri="{FF2B5EF4-FFF2-40B4-BE49-F238E27FC236}">
                <a16:creationId xmlns:a16="http://schemas.microsoft.com/office/drawing/2014/main" id="{3AC26B4E-F56D-41CD-8A5B-EA631A6A473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990600" y="9932859"/>
            <a:ext cx="6538226" cy="35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60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6A287C88-7F88-42CE-912C-1BB58C47D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71" y="3030693"/>
            <a:ext cx="12797328" cy="6785425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0688" y="1507307"/>
            <a:ext cx="4663480" cy="113394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102D0A-F861-410E-AD32-44CC17CE5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17</a:t>
            </a:fld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56FD7-92E3-46C0-A9D4-8B8D14F8BB3B}"/>
              </a:ext>
            </a:extLst>
          </p:cNvPr>
          <p:cNvSpPr txBox="1"/>
          <p:nvPr/>
        </p:nvSpPr>
        <p:spPr>
          <a:xfrm>
            <a:off x="2595989" y="2504463"/>
            <a:ext cx="98363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룰 체크리스트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입력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Sheet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 입력 </a:t>
            </a:r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해당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Sheet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 이동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값 입력 및 파일저장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1A7F92-8003-495A-958C-FBFBCA46E40E}"/>
              </a:ext>
            </a:extLst>
          </p:cNvPr>
          <p:cNvSpPr/>
          <p:nvPr/>
        </p:nvSpPr>
        <p:spPr>
          <a:xfrm>
            <a:off x="3124200" y="4970236"/>
            <a:ext cx="5181600" cy="3145064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425E2-0462-43DB-8846-0443EC6E0D42}"/>
              </a:ext>
            </a:extLst>
          </p:cNvPr>
          <p:cNvSpPr txBox="1"/>
          <p:nvPr/>
        </p:nvSpPr>
        <p:spPr>
          <a:xfrm>
            <a:off x="7315200" y="1714500"/>
            <a:ext cx="31566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 </a:t>
            </a:r>
            <a:r>
              <a:rPr lang="ko-KR" altLang="en-US" sz="3000" dirty="0" err="1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입력컬럼</a:t>
            </a:r>
            <a:r>
              <a:rPr lang="ko-KR" altLang="en-US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(input)</a:t>
            </a:r>
            <a:endParaRPr lang="ko-KR" altLang="en-US" sz="3000" dirty="0">
              <a:solidFill>
                <a:srgbClr val="5A7D59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4" name="Object 4">
            <a:extLst>
              <a:ext uri="{FF2B5EF4-FFF2-40B4-BE49-F238E27FC236}">
                <a16:creationId xmlns:a16="http://schemas.microsoft.com/office/drawing/2014/main" id="{23F7F895-3E9D-40B5-A6D4-026D3488453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990600" y="9932859"/>
            <a:ext cx="6538226" cy="35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14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EA54EF4-4EDE-4533-A488-DDFF1A8F8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71" y="3030693"/>
            <a:ext cx="12811843" cy="6837207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0688" y="1507307"/>
            <a:ext cx="4663480" cy="113394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102D0A-F861-410E-AD32-44CC17CE5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18</a:t>
            </a:fld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74EC8D-A2B4-4727-B1DB-B6E14163B930}"/>
              </a:ext>
            </a:extLst>
          </p:cNvPr>
          <p:cNvSpPr txBox="1"/>
          <p:nvPr/>
        </p:nvSpPr>
        <p:spPr>
          <a:xfrm>
            <a:off x="7315200" y="1714500"/>
            <a:ext cx="27414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</a:t>
            </a:r>
            <a:r>
              <a:rPr lang="ko-KR" altLang="en-US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응답유형</a:t>
            </a:r>
            <a:r>
              <a:rPr lang="en-US" altLang="ko-KR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단수</a:t>
            </a:r>
            <a:r>
              <a:rPr lang="en-US" altLang="ko-KR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sz="3000" dirty="0">
              <a:solidFill>
                <a:srgbClr val="5A7D59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56FD7-92E3-46C0-A9D4-8B8D14F8BB3B}"/>
              </a:ext>
            </a:extLst>
          </p:cNvPr>
          <p:cNvSpPr txBox="1"/>
          <p:nvPr/>
        </p:nvSpPr>
        <p:spPr>
          <a:xfrm>
            <a:off x="2595989" y="2504463"/>
            <a:ext cx="92560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룰 체크리스트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응답유형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단수 </a:t>
            </a:r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O / X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 표현 가능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‘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입력</a:t>
            </a:r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’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 데이터 입력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E2A3AD-614B-4AC7-8268-FEFDAE647980}"/>
              </a:ext>
            </a:extLst>
          </p:cNvPr>
          <p:cNvSpPr/>
          <p:nvPr/>
        </p:nvSpPr>
        <p:spPr>
          <a:xfrm>
            <a:off x="8915400" y="4789170"/>
            <a:ext cx="711200" cy="342900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Object 4">
            <a:extLst>
              <a:ext uri="{FF2B5EF4-FFF2-40B4-BE49-F238E27FC236}">
                <a16:creationId xmlns:a16="http://schemas.microsoft.com/office/drawing/2014/main" id="{AB3E1CBA-DC4E-49C2-8083-EB617B64859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990600" y="9932859"/>
            <a:ext cx="6538226" cy="35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60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0CB6840-32B2-41E6-8CAA-7274EA6DD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71" y="3030693"/>
            <a:ext cx="12811843" cy="6837207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0688" y="1507307"/>
            <a:ext cx="4663480" cy="113394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102D0A-F861-410E-AD32-44CC17CE5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19</a:t>
            </a:fld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56FD7-92E3-46C0-A9D4-8B8D14F8BB3B}"/>
              </a:ext>
            </a:extLst>
          </p:cNvPr>
          <p:cNvSpPr txBox="1"/>
          <p:nvPr/>
        </p:nvSpPr>
        <p:spPr>
          <a:xfrm>
            <a:off x="2595989" y="2504463"/>
            <a:ext cx="91855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룰 체크리스트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응답유형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단수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2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O / X </a:t>
            </a:r>
            <a:r>
              <a:rPr lang="ko-KR" altLang="en-US" sz="22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 표현 가능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‘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입력</a:t>
            </a:r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’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 데이터 입력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E2A3AD-614B-4AC7-8268-FEFDAE647980}"/>
              </a:ext>
            </a:extLst>
          </p:cNvPr>
          <p:cNvSpPr/>
          <p:nvPr/>
        </p:nvSpPr>
        <p:spPr>
          <a:xfrm>
            <a:off x="8949746" y="6318344"/>
            <a:ext cx="525892" cy="261904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63E74E-1EC2-4130-8A52-8ED289AD607A}"/>
              </a:ext>
            </a:extLst>
          </p:cNvPr>
          <p:cNvSpPr txBox="1"/>
          <p:nvPr/>
        </p:nvSpPr>
        <p:spPr>
          <a:xfrm>
            <a:off x="7315200" y="1714500"/>
            <a:ext cx="27414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</a:t>
            </a:r>
            <a:r>
              <a:rPr lang="ko-KR" altLang="en-US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응답유형</a:t>
            </a:r>
            <a:r>
              <a:rPr lang="en-US" altLang="ko-KR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단수</a:t>
            </a:r>
            <a:r>
              <a:rPr lang="en-US" altLang="ko-KR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sz="3000" dirty="0">
              <a:solidFill>
                <a:srgbClr val="5A7D59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4" name="Object 4">
            <a:extLst>
              <a:ext uri="{FF2B5EF4-FFF2-40B4-BE49-F238E27FC236}">
                <a16:creationId xmlns:a16="http://schemas.microsoft.com/office/drawing/2014/main" id="{3A97CCF3-F3A8-4B42-9926-9B171CC30F3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990600" y="9932859"/>
            <a:ext cx="6538226" cy="35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700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50688" y="1268354"/>
            <a:ext cx="2596938" cy="137289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3DD417-8FBB-41FC-8F9F-3D528E100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akkal Majalla" panose="020B0604020202020204" pitchFamily="2" charset="-78"/>
              </a:rPr>
              <a:t>2</a:t>
            </a:fld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Sakkal Majalla" panose="020B0604020202020204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C291CD-322E-489F-8AFD-0FA88870995D}"/>
              </a:ext>
            </a:extLst>
          </p:cNvPr>
          <p:cNvSpPr txBox="1"/>
          <p:nvPr/>
        </p:nvSpPr>
        <p:spPr>
          <a:xfrm>
            <a:off x="2950688" y="2641249"/>
            <a:ext cx="8940141" cy="6259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32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사용자</a:t>
            </a:r>
            <a:endParaRPr lang="en-US" altLang="ko-KR" sz="3200" dirty="0">
              <a:solidFill>
                <a:srgbClr val="5A7D59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914400" lvl="1" indent="-457200">
              <a:lnSpc>
                <a:spcPct val="200000"/>
              </a:lnSpc>
              <a:buFontTx/>
              <a:buChar char="-"/>
            </a:pPr>
            <a:r>
              <a:rPr lang="ko-KR" altLang="en-US" sz="27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입력 파일 업로드 페이지</a:t>
            </a:r>
            <a:endParaRPr lang="en-US" altLang="ko-KR" sz="2700" dirty="0">
              <a:solidFill>
                <a:srgbClr val="5A7D59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914400" lvl="1" indent="-457200">
              <a:lnSpc>
                <a:spcPct val="200000"/>
              </a:lnSpc>
              <a:buFontTx/>
              <a:buChar char="-"/>
            </a:pPr>
            <a:r>
              <a:rPr lang="ko-KR" altLang="en-US" sz="27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룰 체크리스트 결과 확인 페이지</a:t>
            </a:r>
            <a:endParaRPr lang="en-US" altLang="ko-KR" sz="2700" dirty="0">
              <a:solidFill>
                <a:srgbClr val="5A7D59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32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관리자</a:t>
            </a:r>
            <a:endParaRPr lang="en-US" altLang="ko-KR" sz="3200" dirty="0">
              <a:solidFill>
                <a:srgbClr val="5A7D59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914400" lvl="1" indent="-457200">
              <a:lnSpc>
                <a:spcPct val="200000"/>
              </a:lnSpc>
              <a:buFontTx/>
              <a:buChar char="-"/>
            </a:pPr>
            <a:r>
              <a:rPr lang="ko-KR" altLang="en-US" sz="27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관리자 파일 입력 방법</a:t>
            </a:r>
            <a:endParaRPr lang="en-US" altLang="ko-KR" sz="2700" dirty="0">
              <a:solidFill>
                <a:srgbClr val="5A7D59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부록</a:t>
            </a:r>
            <a:endParaRPr lang="en-US" altLang="ko-KR" sz="3200" dirty="0">
              <a:solidFill>
                <a:srgbClr val="5A7D59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914400" lvl="1" indent="-457200">
              <a:lnSpc>
                <a:spcPct val="200000"/>
              </a:lnSpc>
              <a:buFont typeface="나눔스퀘어_ac ExtraBold" panose="020B0600000101010101" pitchFamily="50" charset="-127"/>
              <a:buChar char="-"/>
            </a:pPr>
            <a:r>
              <a:rPr lang="ko-KR" altLang="en-US" sz="27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사용자 입력 파일 다운로드 방법</a:t>
            </a:r>
            <a:endParaRPr lang="en-US" altLang="ko-KR" sz="2700" dirty="0">
              <a:solidFill>
                <a:srgbClr val="5A7D59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9" name="Object 4">
            <a:extLst>
              <a:ext uri="{FF2B5EF4-FFF2-40B4-BE49-F238E27FC236}">
                <a16:creationId xmlns:a16="http://schemas.microsoft.com/office/drawing/2014/main" id="{9868D08B-2CDB-4BB3-9217-CE87DE8AFDB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990600" y="9932859"/>
            <a:ext cx="6538226" cy="35414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047EB98-E6BC-437A-94D7-FDE2A92F8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71" y="3030693"/>
            <a:ext cx="12811843" cy="6837207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0688" y="1507307"/>
            <a:ext cx="4663480" cy="113394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102D0A-F861-410E-AD32-44CC17CE5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</a:t>
            </a:fld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56FD7-92E3-46C0-A9D4-8B8D14F8BB3B}"/>
              </a:ext>
            </a:extLst>
          </p:cNvPr>
          <p:cNvSpPr txBox="1"/>
          <p:nvPr/>
        </p:nvSpPr>
        <p:spPr>
          <a:xfrm>
            <a:off x="2595989" y="2504463"/>
            <a:ext cx="91855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룰 체크리스트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응답유형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단수 </a:t>
            </a:r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O / X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 표현 가능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en-US" altLang="ko-KR" sz="22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‘</a:t>
            </a:r>
            <a:r>
              <a:rPr lang="ko-KR" altLang="en-US" sz="22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입력</a:t>
            </a:r>
            <a:r>
              <a:rPr lang="en-US" altLang="ko-KR" sz="22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’</a:t>
            </a:r>
            <a:r>
              <a:rPr lang="ko-KR" altLang="en-US" sz="22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 데이터 입력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E2A3AD-614B-4AC7-8268-FEFDAE647980}"/>
              </a:ext>
            </a:extLst>
          </p:cNvPr>
          <p:cNvSpPr/>
          <p:nvPr/>
        </p:nvSpPr>
        <p:spPr>
          <a:xfrm>
            <a:off x="7345680" y="7200901"/>
            <a:ext cx="1722120" cy="381000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EF3845-F01A-4655-A39E-21F25964BBC3}"/>
              </a:ext>
            </a:extLst>
          </p:cNvPr>
          <p:cNvSpPr txBox="1"/>
          <p:nvPr/>
        </p:nvSpPr>
        <p:spPr>
          <a:xfrm>
            <a:off x="7315200" y="1714500"/>
            <a:ext cx="27606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</a:t>
            </a:r>
            <a:r>
              <a:rPr lang="ko-KR" altLang="en-US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응답유형</a:t>
            </a:r>
            <a:r>
              <a:rPr lang="en-US" altLang="ko-KR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단수</a:t>
            </a:r>
            <a:r>
              <a:rPr lang="en-US" altLang="ko-KR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sz="3000" dirty="0">
              <a:solidFill>
                <a:srgbClr val="5A7D59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4" name="Object 4">
            <a:extLst>
              <a:ext uri="{FF2B5EF4-FFF2-40B4-BE49-F238E27FC236}">
                <a16:creationId xmlns:a16="http://schemas.microsoft.com/office/drawing/2014/main" id="{2A603C24-66A8-43F1-B0B3-8F0504C8E00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990600" y="9932859"/>
            <a:ext cx="6538226" cy="35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17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86F3B45-E0A3-406D-B5AC-28C418657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71" y="3030693"/>
            <a:ext cx="12811843" cy="6837207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0688" y="1507307"/>
            <a:ext cx="4663480" cy="113394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102D0A-F861-410E-AD32-44CC17CE5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21</a:t>
            </a:fld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56FD7-92E3-46C0-A9D4-8B8D14F8BB3B}"/>
              </a:ext>
            </a:extLst>
          </p:cNvPr>
          <p:cNvSpPr txBox="1"/>
          <p:nvPr/>
        </p:nvSpPr>
        <p:spPr>
          <a:xfrm>
            <a:off x="2595989" y="2504463"/>
            <a:ext cx="97946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룰 체크리스트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응답유형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목록 </a:t>
            </a:r>
            <a:r>
              <a:rPr lang="en-US" altLang="ko-KR" sz="22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복수의 과목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‘Sheet’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추가하여 과목 목록 작성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DBE9B2-C41B-4585-9711-FB150B87484A}"/>
              </a:ext>
            </a:extLst>
          </p:cNvPr>
          <p:cNvSpPr txBox="1"/>
          <p:nvPr/>
        </p:nvSpPr>
        <p:spPr>
          <a:xfrm>
            <a:off x="7315200" y="1714500"/>
            <a:ext cx="27414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</a:t>
            </a:r>
            <a:r>
              <a:rPr lang="ko-KR" altLang="en-US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응답유형</a:t>
            </a:r>
            <a:r>
              <a:rPr lang="en-US" altLang="ko-KR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목록</a:t>
            </a:r>
            <a:r>
              <a:rPr lang="en-US" altLang="ko-KR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sz="3000" dirty="0">
              <a:solidFill>
                <a:srgbClr val="5A7D59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FA6D91A-AD8B-4CD8-8873-ADE7DEBD0318}"/>
              </a:ext>
            </a:extLst>
          </p:cNvPr>
          <p:cNvSpPr/>
          <p:nvPr/>
        </p:nvSpPr>
        <p:spPr>
          <a:xfrm>
            <a:off x="8991600" y="6057900"/>
            <a:ext cx="533400" cy="304800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Object 4">
            <a:extLst>
              <a:ext uri="{FF2B5EF4-FFF2-40B4-BE49-F238E27FC236}">
                <a16:creationId xmlns:a16="http://schemas.microsoft.com/office/drawing/2014/main" id="{FC828749-F2C6-4D5E-BE2A-5941EBEE228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990600" y="9932859"/>
            <a:ext cx="6538226" cy="35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44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E7395657-2ECC-4A30-8AD2-DF34155FB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71" y="3030693"/>
            <a:ext cx="12811843" cy="6837207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0688" y="1507307"/>
            <a:ext cx="4663480" cy="113394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102D0A-F861-410E-AD32-44CC17CE5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22</a:t>
            </a:fld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56FD7-92E3-46C0-A9D4-8B8D14F8BB3B}"/>
              </a:ext>
            </a:extLst>
          </p:cNvPr>
          <p:cNvSpPr txBox="1"/>
          <p:nvPr/>
        </p:nvSpPr>
        <p:spPr>
          <a:xfrm>
            <a:off x="2595989" y="2504463"/>
            <a:ext cx="97946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룰 체크리스트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응답유형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목록 </a:t>
            </a:r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복수의 과목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en-US" altLang="ko-KR" sz="22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‘Sheet’</a:t>
            </a:r>
            <a:r>
              <a:rPr lang="ko-KR" altLang="en-US" sz="22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추가하여 과목 목록 작성</a:t>
            </a:r>
            <a:endParaRPr lang="ko-KR" altLang="en-US" sz="2200" dirty="0">
              <a:solidFill>
                <a:srgbClr val="C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FA6D91A-AD8B-4CD8-8873-ADE7DEBD0318}"/>
              </a:ext>
            </a:extLst>
          </p:cNvPr>
          <p:cNvSpPr/>
          <p:nvPr/>
        </p:nvSpPr>
        <p:spPr>
          <a:xfrm>
            <a:off x="7315200" y="6057900"/>
            <a:ext cx="1752600" cy="311906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B358D0-9E74-4B8C-80BD-B611E4DFF07F}"/>
              </a:ext>
            </a:extLst>
          </p:cNvPr>
          <p:cNvSpPr/>
          <p:nvPr/>
        </p:nvSpPr>
        <p:spPr>
          <a:xfrm>
            <a:off x="3352800" y="9369168"/>
            <a:ext cx="6858000" cy="422532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984F33-3B47-40D6-9D7F-EEA656687415}"/>
              </a:ext>
            </a:extLst>
          </p:cNvPr>
          <p:cNvSpPr txBox="1"/>
          <p:nvPr/>
        </p:nvSpPr>
        <p:spPr>
          <a:xfrm>
            <a:off x="13335000" y="213455"/>
            <a:ext cx="48141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* (</a:t>
            </a:r>
            <a:r>
              <a:rPr lang="ko-KR" altLang="en-US" sz="2200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</a:t>
            </a:r>
            <a:r>
              <a:rPr lang="en-US" altLang="ko-KR" sz="2200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Sheet </a:t>
            </a:r>
            <a:r>
              <a:rPr lang="ko-KR" altLang="en-US" sz="2200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순서는 룰 질문 순서와 동일</a:t>
            </a:r>
            <a:r>
              <a:rPr lang="en-US" altLang="ko-KR" sz="2200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sz="2200" dirty="0"/>
          </a:p>
        </p:txBody>
      </p:sp>
      <p:pic>
        <p:nvPicPr>
          <p:cNvPr id="15" name="Object 4">
            <a:extLst>
              <a:ext uri="{FF2B5EF4-FFF2-40B4-BE49-F238E27FC236}">
                <a16:creationId xmlns:a16="http://schemas.microsoft.com/office/drawing/2014/main" id="{B2BAD026-B16D-4195-A746-57BA68FEA5B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990600" y="9932859"/>
            <a:ext cx="6538226" cy="3541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4C8CF2-88DA-4F98-8505-05D5EBB87C05}"/>
              </a:ext>
            </a:extLst>
          </p:cNvPr>
          <p:cNvSpPr txBox="1"/>
          <p:nvPr/>
        </p:nvSpPr>
        <p:spPr>
          <a:xfrm>
            <a:off x="7315200" y="1714500"/>
            <a:ext cx="27414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</a:t>
            </a:r>
            <a:r>
              <a:rPr lang="ko-KR" altLang="en-US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응답유형</a:t>
            </a:r>
            <a:r>
              <a:rPr lang="en-US" altLang="ko-KR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목록</a:t>
            </a:r>
            <a:r>
              <a:rPr lang="en-US" altLang="ko-KR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sz="3000" dirty="0">
              <a:solidFill>
                <a:srgbClr val="5A7D59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3859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1244BE-2E61-4DDD-BC7F-ABE74409A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23</a:t>
            </a:fld>
            <a:endParaRPr 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Object 1">
            <a:extLst>
              <a:ext uri="{FF2B5EF4-FFF2-40B4-BE49-F238E27FC236}">
                <a16:creationId xmlns:a16="http://schemas.microsoft.com/office/drawing/2014/main" id="{13319B55-0E3D-481A-BFCF-ABD8C0E9845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15004" y="4440914"/>
            <a:ext cx="2657991" cy="1405171"/>
          </a:xfrm>
          <a:prstGeom prst="rect">
            <a:avLst/>
          </a:prstGeom>
        </p:spPr>
      </p:pic>
      <p:pic>
        <p:nvPicPr>
          <p:cNvPr id="8" name="Object 4">
            <a:extLst>
              <a:ext uri="{FF2B5EF4-FFF2-40B4-BE49-F238E27FC236}">
                <a16:creationId xmlns:a16="http://schemas.microsoft.com/office/drawing/2014/main" id="{A3EBC25B-3502-404C-8BCA-C4FCDBBB46C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990600" y="9932859"/>
            <a:ext cx="6538226" cy="35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91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589DC87-B890-4A49-9E22-C204D5507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31" y="3086100"/>
            <a:ext cx="12763535" cy="6867048"/>
          </a:xfrm>
          <a:prstGeom prst="rect">
            <a:avLst/>
          </a:prstGeom>
        </p:spPr>
      </p:pic>
      <p:pic>
        <p:nvPicPr>
          <p:cNvPr id="3" name="Object 2" descr="ㅇㄹㄴ&#10;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0688" y="1507307"/>
            <a:ext cx="8394752" cy="113394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765D2E0-C53D-4B95-9217-7AD369A45CE4}"/>
              </a:ext>
            </a:extLst>
          </p:cNvPr>
          <p:cNvSpPr/>
          <p:nvPr/>
        </p:nvSpPr>
        <p:spPr>
          <a:xfrm>
            <a:off x="7620000" y="3738228"/>
            <a:ext cx="381000" cy="228600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2CAD46-87DE-4AEB-9344-D99B002A8660}"/>
              </a:ext>
            </a:extLst>
          </p:cNvPr>
          <p:cNvSpPr txBox="1"/>
          <p:nvPr/>
        </p:nvSpPr>
        <p:spPr>
          <a:xfrm>
            <a:off x="2595989" y="2504463"/>
            <a:ext cx="130960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유드림스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학사정보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졸업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졸업대상자관리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취득학점확인조회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전학년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-&gt;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출력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EXCEL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선택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파일저장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EBC25B-6B60-430C-9306-6AA28FDBC748}"/>
              </a:ext>
            </a:extLst>
          </p:cNvPr>
          <p:cNvSpPr/>
          <p:nvPr/>
        </p:nvSpPr>
        <p:spPr>
          <a:xfrm>
            <a:off x="3048000" y="5143500"/>
            <a:ext cx="1066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1D8769-7EB5-47E2-BBF1-CC04ACEECB61}"/>
              </a:ext>
            </a:extLst>
          </p:cNvPr>
          <p:cNvSpPr/>
          <p:nvPr/>
        </p:nvSpPr>
        <p:spPr>
          <a:xfrm>
            <a:off x="3505200" y="5600700"/>
            <a:ext cx="9906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46FDAE-CF38-4243-97A7-30B092CD00A4}"/>
              </a:ext>
            </a:extLst>
          </p:cNvPr>
          <p:cNvSpPr txBox="1"/>
          <p:nvPr/>
        </p:nvSpPr>
        <p:spPr>
          <a:xfrm>
            <a:off x="11049000" y="1741586"/>
            <a:ext cx="42098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</a:t>
            </a:r>
            <a:r>
              <a:rPr lang="ko-KR" altLang="en-US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취득교과목 영역별 분류표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54A8D05F-6ACE-44F4-83C4-073329858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24</a:t>
            </a:fld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5" name="Object 4">
            <a:extLst>
              <a:ext uri="{FF2B5EF4-FFF2-40B4-BE49-F238E27FC236}">
                <a16:creationId xmlns:a16="http://schemas.microsoft.com/office/drawing/2014/main" id="{76C92C88-033B-4EAF-AF92-D90867D8B1C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990600" y="9932859"/>
            <a:ext cx="6538226" cy="35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76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0A747F88-2C4A-400A-8725-90DA4F941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31" y="3086100"/>
            <a:ext cx="12763535" cy="68670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2CAD46-87DE-4AEB-9344-D99B002A8660}"/>
              </a:ext>
            </a:extLst>
          </p:cNvPr>
          <p:cNvSpPr txBox="1"/>
          <p:nvPr/>
        </p:nvSpPr>
        <p:spPr>
          <a:xfrm>
            <a:off x="2595989" y="2504463"/>
            <a:ext cx="130960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유드림스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학사정보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졸업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졸업대상자관리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취득학점확인조회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전학년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-&gt;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출력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EXCEL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선택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파일저장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052E244-4AB8-4F08-9BC0-4FC2787A29A1}"/>
              </a:ext>
            </a:extLst>
          </p:cNvPr>
          <p:cNvSpPr/>
          <p:nvPr/>
        </p:nvSpPr>
        <p:spPr>
          <a:xfrm>
            <a:off x="3505201" y="5753100"/>
            <a:ext cx="990600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302416-554B-463E-B0F6-D806D0413529}"/>
              </a:ext>
            </a:extLst>
          </p:cNvPr>
          <p:cNvSpPr/>
          <p:nvPr/>
        </p:nvSpPr>
        <p:spPr>
          <a:xfrm>
            <a:off x="2762230" y="5778310"/>
            <a:ext cx="1047769" cy="304800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BE0835E-227F-44F9-9A86-9A8829D29952}"/>
              </a:ext>
            </a:extLst>
          </p:cNvPr>
          <p:cNvSpPr/>
          <p:nvPr/>
        </p:nvSpPr>
        <p:spPr>
          <a:xfrm>
            <a:off x="3048000" y="5219700"/>
            <a:ext cx="1066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A4FFC0-4D0E-4A57-8FEF-568B3AF30A0B}"/>
              </a:ext>
            </a:extLst>
          </p:cNvPr>
          <p:cNvSpPr/>
          <p:nvPr/>
        </p:nvSpPr>
        <p:spPr>
          <a:xfrm>
            <a:off x="3581400" y="5575300"/>
            <a:ext cx="914401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A539FD5-03F4-431E-A61E-3C4544DB83AF}"/>
              </a:ext>
            </a:extLst>
          </p:cNvPr>
          <p:cNvSpPr/>
          <p:nvPr/>
        </p:nvSpPr>
        <p:spPr>
          <a:xfrm>
            <a:off x="6477000" y="8496300"/>
            <a:ext cx="685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7A28965-E3BC-4D7C-A813-A35E9EA905FC}"/>
              </a:ext>
            </a:extLst>
          </p:cNvPr>
          <p:cNvSpPr/>
          <p:nvPr/>
        </p:nvSpPr>
        <p:spPr>
          <a:xfrm>
            <a:off x="7315200" y="8496300"/>
            <a:ext cx="685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Object 2" descr="ㅇㄹㄴ&#10;">
            <a:extLst>
              <a:ext uri="{FF2B5EF4-FFF2-40B4-BE49-F238E27FC236}">
                <a16:creationId xmlns:a16="http://schemas.microsoft.com/office/drawing/2014/main" id="{5E6E48E8-0B66-4425-8FC0-F3B16E47307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0688" y="1507307"/>
            <a:ext cx="8394752" cy="113394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DA8ED76-828B-499A-8594-E20194509B97}"/>
              </a:ext>
            </a:extLst>
          </p:cNvPr>
          <p:cNvSpPr txBox="1"/>
          <p:nvPr/>
        </p:nvSpPr>
        <p:spPr>
          <a:xfrm>
            <a:off x="11049000" y="1741586"/>
            <a:ext cx="42098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</a:t>
            </a:r>
            <a:r>
              <a:rPr lang="ko-KR" altLang="en-US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취득교과목 영역별 분류표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D6B30782-220F-4905-A6CD-F1444F105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25</a:t>
            </a:fld>
            <a:endParaRPr 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5" name="Object 4">
            <a:extLst>
              <a:ext uri="{FF2B5EF4-FFF2-40B4-BE49-F238E27FC236}">
                <a16:creationId xmlns:a16="http://schemas.microsoft.com/office/drawing/2014/main" id="{CC1AAD8C-0535-4BF5-BB03-F30E5898DE0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990600" y="9932859"/>
            <a:ext cx="6538226" cy="35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7061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43FB107-DFB7-4087-8041-40D60C4B8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29" y="3086100"/>
            <a:ext cx="12763535" cy="68424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2CAD46-87DE-4AEB-9344-D99B002A8660}"/>
              </a:ext>
            </a:extLst>
          </p:cNvPr>
          <p:cNvSpPr txBox="1"/>
          <p:nvPr/>
        </p:nvSpPr>
        <p:spPr>
          <a:xfrm>
            <a:off x="2595989" y="2504463"/>
            <a:ext cx="130960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유드림스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학사정보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졸업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졸업대상자관리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취득학점확인조회</a:t>
            </a:r>
            <a:r>
              <a:rPr lang="en-US" altLang="ko-KR" sz="22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200" dirty="0" err="1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전학년</a:t>
            </a:r>
            <a:r>
              <a:rPr lang="en-US" altLang="ko-KR" sz="22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출력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EXCEL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선택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파일저장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302416-554B-463E-B0F6-D806D0413529}"/>
              </a:ext>
            </a:extLst>
          </p:cNvPr>
          <p:cNvSpPr/>
          <p:nvPr/>
        </p:nvSpPr>
        <p:spPr>
          <a:xfrm>
            <a:off x="2950688" y="6228240"/>
            <a:ext cx="1697512" cy="381000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CFEF78-47A3-4AC0-A75A-8EA2739B91C1}"/>
              </a:ext>
            </a:extLst>
          </p:cNvPr>
          <p:cNvSpPr/>
          <p:nvPr/>
        </p:nvSpPr>
        <p:spPr>
          <a:xfrm>
            <a:off x="3048000" y="5219700"/>
            <a:ext cx="1066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2958B5-709D-48FD-B5AF-8025E0F06D52}"/>
              </a:ext>
            </a:extLst>
          </p:cNvPr>
          <p:cNvSpPr/>
          <p:nvPr/>
        </p:nvSpPr>
        <p:spPr>
          <a:xfrm>
            <a:off x="3048000" y="5219700"/>
            <a:ext cx="1066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CC0EFC-8162-4AC9-BF9C-2BF6C1F4A893}"/>
              </a:ext>
            </a:extLst>
          </p:cNvPr>
          <p:cNvSpPr/>
          <p:nvPr/>
        </p:nvSpPr>
        <p:spPr>
          <a:xfrm>
            <a:off x="3505200" y="5676900"/>
            <a:ext cx="9906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DC889F-760A-4A01-9794-5DABDC755A73}"/>
              </a:ext>
            </a:extLst>
          </p:cNvPr>
          <p:cNvSpPr/>
          <p:nvPr/>
        </p:nvSpPr>
        <p:spPr>
          <a:xfrm>
            <a:off x="6477000" y="8496300"/>
            <a:ext cx="685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58A5E2-9C69-4AC2-91D8-06C6811AFEE7}"/>
              </a:ext>
            </a:extLst>
          </p:cNvPr>
          <p:cNvSpPr/>
          <p:nvPr/>
        </p:nvSpPr>
        <p:spPr>
          <a:xfrm>
            <a:off x="7315200" y="8496300"/>
            <a:ext cx="685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Object 2" descr="ㅇㄹㄴ&#10;">
            <a:extLst>
              <a:ext uri="{FF2B5EF4-FFF2-40B4-BE49-F238E27FC236}">
                <a16:creationId xmlns:a16="http://schemas.microsoft.com/office/drawing/2014/main" id="{86190668-8A5A-4F70-99FD-D09890485C3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0688" y="1507307"/>
            <a:ext cx="8394752" cy="11339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3E57F27-814B-4C69-9066-65D190E3E773}"/>
              </a:ext>
            </a:extLst>
          </p:cNvPr>
          <p:cNvSpPr txBox="1"/>
          <p:nvPr/>
        </p:nvSpPr>
        <p:spPr>
          <a:xfrm>
            <a:off x="11049000" y="1741586"/>
            <a:ext cx="42098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</a:t>
            </a:r>
            <a:r>
              <a:rPr lang="ko-KR" altLang="en-US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취득교과목 영역별 분류표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84B641C-D91C-456C-8D64-E1E675870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26</a:t>
            </a:fld>
            <a:endParaRPr 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0" name="Object 4">
            <a:extLst>
              <a:ext uri="{FF2B5EF4-FFF2-40B4-BE49-F238E27FC236}">
                <a16:creationId xmlns:a16="http://schemas.microsoft.com/office/drawing/2014/main" id="{05BA37AB-7C5A-4CB0-B906-4C01A11C990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990600" y="9932859"/>
            <a:ext cx="6538226" cy="35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21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43FB107-DFB7-4087-8041-40D60C4B8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29" y="3086100"/>
            <a:ext cx="12763535" cy="68424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2CAD46-87DE-4AEB-9344-D99B002A8660}"/>
              </a:ext>
            </a:extLst>
          </p:cNvPr>
          <p:cNvSpPr txBox="1"/>
          <p:nvPr/>
        </p:nvSpPr>
        <p:spPr>
          <a:xfrm>
            <a:off x="2595989" y="2504463"/>
            <a:ext cx="130960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유드림스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학사정보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졸업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졸업대상자관리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취득학점확인조회</a:t>
            </a:r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전학년</a:t>
            </a:r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r>
              <a:rPr lang="en-US" altLang="ko-KR" sz="22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출력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EXCEL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선택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파일저장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302416-554B-463E-B0F6-D806D0413529}"/>
              </a:ext>
            </a:extLst>
          </p:cNvPr>
          <p:cNvSpPr/>
          <p:nvPr/>
        </p:nvSpPr>
        <p:spPr>
          <a:xfrm>
            <a:off x="11049000" y="6761640"/>
            <a:ext cx="762000" cy="381000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5FE877B-2A1B-4CD8-940D-758DD3F5DA81}"/>
              </a:ext>
            </a:extLst>
          </p:cNvPr>
          <p:cNvSpPr/>
          <p:nvPr/>
        </p:nvSpPr>
        <p:spPr>
          <a:xfrm>
            <a:off x="3048000" y="5219700"/>
            <a:ext cx="1066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364C2B3-14B6-45FF-811F-3803D30A657A}"/>
              </a:ext>
            </a:extLst>
          </p:cNvPr>
          <p:cNvSpPr/>
          <p:nvPr/>
        </p:nvSpPr>
        <p:spPr>
          <a:xfrm>
            <a:off x="3505200" y="5676900"/>
            <a:ext cx="9906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78881A3-D37B-4A77-B02A-93242EDC67AA}"/>
              </a:ext>
            </a:extLst>
          </p:cNvPr>
          <p:cNvSpPr/>
          <p:nvPr/>
        </p:nvSpPr>
        <p:spPr>
          <a:xfrm>
            <a:off x="6477000" y="8496300"/>
            <a:ext cx="685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7D855B0-3F7D-4B43-8F15-591720958282}"/>
              </a:ext>
            </a:extLst>
          </p:cNvPr>
          <p:cNvSpPr/>
          <p:nvPr/>
        </p:nvSpPr>
        <p:spPr>
          <a:xfrm>
            <a:off x="7315200" y="8496300"/>
            <a:ext cx="685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Object 2" descr="ㅇㄹㄴ&#10;">
            <a:extLst>
              <a:ext uri="{FF2B5EF4-FFF2-40B4-BE49-F238E27FC236}">
                <a16:creationId xmlns:a16="http://schemas.microsoft.com/office/drawing/2014/main" id="{FF04332F-3F07-4896-A65E-B1090CF5600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0688" y="1507307"/>
            <a:ext cx="8394752" cy="11339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4ACD36-8FCA-48FE-9072-6B16337A525C}"/>
              </a:ext>
            </a:extLst>
          </p:cNvPr>
          <p:cNvSpPr txBox="1"/>
          <p:nvPr/>
        </p:nvSpPr>
        <p:spPr>
          <a:xfrm>
            <a:off x="11049000" y="1741586"/>
            <a:ext cx="42098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</a:t>
            </a:r>
            <a:r>
              <a:rPr lang="ko-KR" altLang="en-US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취득교과목 영역별 분류표</a:t>
            </a: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84B05141-242D-4A76-8149-A8548BED0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27</a:t>
            </a:fld>
            <a:endParaRPr 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9" name="Object 4">
            <a:extLst>
              <a:ext uri="{FF2B5EF4-FFF2-40B4-BE49-F238E27FC236}">
                <a16:creationId xmlns:a16="http://schemas.microsoft.com/office/drawing/2014/main" id="{596B364C-B819-4827-BBF3-9FD12CFB307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990600" y="9932859"/>
            <a:ext cx="6538226" cy="35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43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9D0DB3-12FA-440C-B6B7-2A0E7248C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474" y="2933700"/>
            <a:ext cx="9163050" cy="7200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2CAD46-87DE-4AEB-9344-D99B002A8660}"/>
              </a:ext>
            </a:extLst>
          </p:cNvPr>
          <p:cNvSpPr txBox="1"/>
          <p:nvPr/>
        </p:nvSpPr>
        <p:spPr>
          <a:xfrm>
            <a:off x="2595989" y="2504463"/>
            <a:ext cx="130960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유드림스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학사정보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졸업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졸업대상자관리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취득학점확인조회</a:t>
            </a:r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전학년</a:t>
            </a:r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r>
              <a:rPr lang="en-US" altLang="ko-KR" sz="22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출력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en-US" altLang="ko-KR" sz="22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EXCEL </a:t>
            </a:r>
            <a:r>
              <a:rPr lang="ko-KR" altLang="en-US" sz="22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선택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파일저장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302416-554B-463E-B0F6-D806D0413529}"/>
              </a:ext>
            </a:extLst>
          </p:cNvPr>
          <p:cNvSpPr/>
          <p:nvPr/>
        </p:nvSpPr>
        <p:spPr>
          <a:xfrm>
            <a:off x="7620000" y="3148712"/>
            <a:ext cx="381000" cy="381000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Object 2" descr="ㅇㄹㄴ&#10;">
            <a:extLst>
              <a:ext uri="{FF2B5EF4-FFF2-40B4-BE49-F238E27FC236}">
                <a16:creationId xmlns:a16="http://schemas.microsoft.com/office/drawing/2014/main" id="{1B90F096-5171-49BE-8053-F84973CD0BA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50688" y="1507307"/>
            <a:ext cx="8394752" cy="113394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388025C-3F02-4D91-B94D-FD6EDBBCC3AB}"/>
              </a:ext>
            </a:extLst>
          </p:cNvPr>
          <p:cNvSpPr txBox="1"/>
          <p:nvPr/>
        </p:nvSpPr>
        <p:spPr>
          <a:xfrm>
            <a:off x="11049000" y="1741586"/>
            <a:ext cx="42098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</a:t>
            </a:r>
            <a:r>
              <a:rPr lang="ko-KR" altLang="en-US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취득교과목 영역별 분류표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66122CBF-AEAA-44F5-8FED-73E1F92CA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28</a:t>
            </a:fld>
            <a:endParaRPr 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8" name="Object 4">
            <a:extLst>
              <a:ext uri="{FF2B5EF4-FFF2-40B4-BE49-F238E27FC236}">
                <a16:creationId xmlns:a16="http://schemas.microsoft.com/office/drawing/2014/main" id="{9260C4DD-44AB-4599-9BDB-F8727B504A2F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990600" y="9932859"/>
            <a:ext cx="6538226" cy="35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2112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E2CAD46-87DE-4AEB-9344-D99B002A8660}"/>
              </a:ext>
            </a:extLst>
          </p:cNvPr>
          <p:cNvSpPr txBox="1"/>
          <p:nvPr/>
        </p:nvSpPr>
        <p:spPr>
          <a:xfrm>
            <a:off x="2595989" y="2504463"/>
            <a:ext cx="130960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유드림스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학사정보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졸업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졸업대상자관리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취득학점확인조회</a:t>
            </a:r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전학년</a:t>
            </a:r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r>
              <a:rPr lang="en-US" altLang="ko-KR" sz="22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출력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EXCEL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선택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파일저장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E5CB3B7-7B70-4A91-A728-701F95C75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761" y="3009900"/>
            <a:ext cx="12944475" cy="6944664"/>
          </a:xfrm>
          <a:prstGeom prst="rect">
            <a:avLst/>
          </a:prstGeom>
        </p:spPr>
      </p:pic>
      <p:pic>
        <p:nvPicPr>
          <p:cNvPr id="16" name="Object 2" descr="ㅇㄹㄴ&#10;">
            <a:extLst>
              <a:ext uri="{FF2B5EF4-FFF2-40B4-BE49-F238E27FC236}">
                <a16:creationId xmlns:a16="http://schemas.microsoft.com/office/drawing/2014/main" id="{776DB2DC-4F66-43AE-B7C6-B0CF40B7F99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0688" y="1507307"/>
            <a:ext cx="8394752" cy="11339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87D2BAF-271F-4D0C-9DBD-58B81B773579}"/>
              </a:ext>
            </a:extLst>
          </p:cNvPr>
          <p:cNvSpPr txBox="1"/>
          <p:nvPr/>
        </p:nvSpPr>
        <p:spPr>
          <a:xfrm>
            <a:off x="11049000" y="1741586"/>
            <a:ext cx="42098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</a:t>
            </a:r>
            <a:r>
              <a:rPr lang="ko-KR" altLang="en-US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취득교과목 영역별 분류표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B698AB17-540C-4F07-B554-381F9DD26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29</a:t>
            </a:fld>
            <a:endParaRPr 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1" name="Object 4">
            <a:extLst>
              <a:ext uri="{FF2B5EF4-FFF2-40B4-BE49-F238E27FC236}">
                <a16:creationId xmlns:a16="http://schemas.microsoft.com/office/drawing/2014/main" id="{675CB332-3976-4BF6-B05F-651520650F0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990600" y="9932859"/>
            <a:ext cx="6538226" cy="35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62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50688" y="1507307"/>
            <a:ext cx="5231643" cy="113394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97011" y="2624496"/>
            <a:ext cx="11209854" cy="51998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71BC56F9-AB82-4D98-AEDB-36081AE7D476}"/>
              </a:ext>
            </a:extLst>
          </p:cNvPr>
          <p:cNvGrpSpPr/>
          <p:nvPr/>
        </p:nvGrpSpPr>
        <p:grpSpPr>
          <a:xfrm>
            <a:off x="1147311" y="4023435"/>
            <a:ext cx="16158495" cy="4756258"/>
            <a:chOff x="1232809" y="4066865"/>
            <a:chExt cx="16158495" cy="475625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7115" y="4066865"/>
              <a:ext cx="8004189" cy="4756258"/>
              <a:chOff x="9851995" y="4607382"/>
              <a:chExt cx="8004189" cy="4756258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851995" y="4607382"/>
                <a:ext cx="8004189" cy="4756258"/>
              </a:xfrm>
              <a:prstGeom prst="rect">
                <a:avLst/>
              </a:prstGeom>
            </p:spPr>
          </p:pic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9D8DBC2-2C6D-4740-926B-128431174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32809" y="4401456"/>
              <a:ext cx="5429250" cy="4087075"/>
            </a:xfrm>
            <a:prstGeom prst="rect">
              <a:avLst/>
            </a:prstGeom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D3D3D6DB-FEFA-4F01-83BC-CE4C913B0192}"/>
                </a:ext>
              </a:extLst>
            </p:cNvPr>
            <p:cNvSpPr/>
            <p:nvPr/>
          </p:nvSpPr>
          <p:spPr>
            <a:xfrm>
              <a:off x="7148287" y="6140194"/>
              <a:ext cx="1752600" cy="60960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EABDC53-9A93-4083-90D7-700630CD6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fld>
            <a:endParaRPr 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5" name="Object 4">
            <a:extLst>
              <a:ext uri="{FF2B5EF4-FFF2-40B4-BE49-F238E27FC236}">
                <a16:creationId xmlns:a16="http://schemas.microsoft.com/office/drawing/2014/main" id="{294AC82E-57A4-482D-9AD9-59E41FD1844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990600" y="9932859"/>
            <a:ext cx="6538226" cy="35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08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B2BD914-EC37-4D25-8371-2DBD26E52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29" y="3086100"/>
            <a:ext cx="12763535" cy="67235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2CAD46-87DE-4AEB-9344-D99B002A8660}"/>
              </a:ext>
            </a:extLst>
          </p:cNvPr>
          <p:cNvSpPr txBox="1"/>
          <p:nvPr/>
        </p:nvSpPr>
        <p:spPr>
          <a:xfrm>
            <a:off x="2595989" y="2504463"/>
            <a:ext cx="90556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유드림스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성적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전체성적관리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전체성적 조회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조회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및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엑셀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파일저장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C70A40-65E6-4B87-8B2D-41963182EE4B}"/>
              </a:ext>
            </a:extLst>
          </p:cNvPr>
          <p:cNvSpPr/>
          <p:nvPr/>
        </p:nvSpPr>
        <p:spPr>
          <a:xfrm>
            <a:off x="5638800" y="3769890"/>
            <a:ext cx="381000" cy="228600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2CF6DC0-96D0-4B91-BAC3-46C0A1CE4772}"/>
              </a:ext>
            </a:extLst>
          </p:cNvPr>
          <p:cNvSpPr/>
          <p:nvPr/>
        </p:nvSpPr>
        <p:spPr>
          <a:xfrm>
            <a:off x="3048000" y="5143500"/>
            <a:ext cx="1066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5F45691-4C07-4354-B293-0B22BC4B0485}"/>
              </a:ext>
            </a:extLst>
          </p:cNvPr>
          <p:cNvSpPr/>
          <p:nvPr/>
        </p:nvSpPr>
        <p:spPr>
          <a:xfrm>
            <a:off x="3505200" y="5600700"/>
            <a:ext cx="9906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Object 2" descr="ㅇㄹㄴ&#10;">
            <a:extLst>
              <a:ext uri="{FF2B5EF4-FFF2-40B4-BE49-F238E27FC236}">
                <a16:creationId xmlns:a16="http://schemas.microsoft.com/office/drawing/2014/main" id="{2CC667AB-E851-4A23-8C35-347E50C0804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0688" y="1507307"/>
            <a:ext cx="8394752" cy="113394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8D27C01-A735-4A5C-A6B2-884968AA0944}"/>
              </a:ext>
            </a:extLst>
          </p:cNvPr>
          <p:cNvSpPr txBox="1"/>
          <p:nvPr/>
        </p:nvSpPr>
        <p:spPr>
          <a:xfrm>
            <a:off x="11049000" y="1741586"/>
            <a:ext cx="34115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</a:t>
            </a:r>
            <a:r>
              <a:rPr lang="ko-KR" altLang="en-US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전체 성적 조회 파일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895DAB1-8670-47ED-9EBA-7FD1789CD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30</a:t>
            </a:fld>
            <a:endParaRPr 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4" name="Object 4">
            <a:extLst>
              <a:ext uri="{FF2B5EF4-FFF2-40B4-BE49-F238E27FC236}">
                <a16:creationId xmlns:a16="http://schemas.microsoft.com/office/drawing/2014/main" id="{0A167B8E-0208-4085-B95A-10EA0F6756C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990600" y="9932859"/>
            <a:ext cx="6538226" cy="35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3817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E2CAD46-87DE-4AEB-9344-D99B002A8660}"/>
              </a:ext>
            </a:extLst>
          </p:cNvPr>
          <p:cNvSpPr txBox="1"/>
          <p:nvPr/>
        </p:nvSpPr>
        <p:spPr>
          <a:xfrm>
            <a:off x="2595989" y="2504463"/>
            <a:ext cx="90556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유드림스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성적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전체성적관리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전체성적 조회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조회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및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엑셀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파일저장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E2C3B33-6209-41B6-8E6F-1A750160A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30" y="3086100"/>
            <a:ext cx="12763534" cy="682716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60FD44-B4B6-4FDB-BEC3-0A98831F286D}"/>
              </a:ext>
            </a:extLst>
          </p:cNvPr>
          <p:cNvSpPr/>
          <p:nvPr/>
        </p:nvSpPr>
        <p:spPr>
          <a:xfrm>
            <a:off x="2762230" y="5923439"/>
            <a:ext cx="971570" cy="304800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6E9407F-55C2-448C-B4CB-D1DCB15A57D5}"/>
              </a:ext>
            </a:extLst>
          </p:cNvPr>
          <p:cNvSpPr/>
          <p:nvPr/>
        </p:nvSpPr>
        <p:spPr>
          <a:xfrm>
            <a:off x="3048000" y="5143500"/>
            <a:ext cx="1066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E9303F-7ADE-4E8F-B88A-B066D4197731}"/>
              </a:ext>
            </a:extLst>
          </p:cNvPr>
          <p:cNvSpPr/>
          <p:nvPr/>
        </p:nvSpPr>
        <p:spPr>
          <a:xfrm>
            <a:off x="3505200" y="5676900"/>
            <a:ext cx="9906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Object 2" descr="ㅇㄹㄴ&#10;">
            <a:extLst>
              <a:ext uri="{FF2B5EF4-FFF2-40B4-BE49-F238E27FC236}">
                <a16:creationId xmlns:a16="http://schemas.microsoft.com/office/drawing/2014/main" id="{6488CF80-D3AD-4289-97EA-FCFB05A05A2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0688" y="1507307"/>
            <a:ext cx="8394752" cy="113394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B893537-04E2-4C54-B7E1-D0A6AEAE89C7}"/>
              </a:ext>
            </a:extLst>
          </p:cNvPr>
          <p:cNvSpPr txBox="1"/>
          <p:nvPr/>
        </p:nvSpPr>
        <p:spPr>
          <a:xfrm>
            <a:off x="11049000" y="1741586"/>
            <a:ext cx="34115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</a:t>
            </a:r>
            <a:r>
              <a:rPr lang="ko-KR" altLang="en-US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전체 성적 조회 파일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0973E71-6DD0-4481-97D1-E2F7409BC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31</a:t>
            </a:fld>
            <a:endParaRPr 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4" name="Object 4">
            <a:extLst>
              <a:ext uri="{FF2B5EF4-FFF2-40B4-BE49-F238E27FC236}">
                <a16:creationId xmlns:a16="http://schemas.microsoft.com/office/drawing/2014/main" id="{AFCDA32E-976A-4008-9CAB-61F16831E75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990600" y="9932859"/>
            <a:ext cx="6538226" cy="35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26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7DA8F7B-8EF2-474E-B5C8-921333316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882" y="3086100"/>
            <a:ext cx="12763535" cy="68271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2CAD46-87DE-4AEB-9344-D99B002A8660}"/>
              </a:ext>
            </a:extLst>
          </p:cNvPr>
          <p:cNvSpPr txBox="1"/>
          <p:nvPr/>
        </p:nvSpPr>
        <p:spPr>
          <a:xfrm>
            <a:off x="2595989" y="2504463"/>
            <a:ext cx="90556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유드림스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성적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전체성적관리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전체성적 조회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조회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및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엑셀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파일저장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60FD44-B4B6-4FDB-BEC3-0A98831F286D}"/>
              </a:ext>
            </a:extLst>
          </p:cNvPr>
          <p:cNvSpPr/>
          <p:nvPr/>
        </p:nvSpPr>
        <p:spPr>
          <a:xfrm>
            <a:off x="2977192" y="6075839"/>
            <a:ext cx="971570" cy="304800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39501D3-3C54-42F0-8073-DC221548E854}"/>
              </a:ext>
            </a:extLst>
          </p:cNvPr>
          <p:cNvSpPr/>
          <p:nvPr/>
        </p:nvSpPr>
        <p:spPr>
          <a:xfrm>
            <a:off x="3048000" y="5143500"/>
            <a:ext cx="1066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0A1B8B-DE6B-43AC-BA64-58C3F9FBECE7}"/>
              </a:ext>
            </a:extLst>
          </p:cNvPr>
          <p:cNvSpPr/>
          <p:nvPr/>
        </p:nvSpPr>
        <p:spPr>
          <a:xfrm>
            <a:off x="3505200" y="5676900"/>
            <a:ext cx="9906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4F0F84-0F02-44F0-8A9C-4011E73E7C01}"/>
              </a:ext>
            </a:extLst>
          </p:cNvPr>
          <p:cNvSpPr/>
          <p:nvPr/>
        </p:nvSpPr>
        <p:spPr>
          <a:xfrm>
            <a:off x="11412318" y="4976812"/>
            <a:ext cx="7620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B6076BB-0585-4D5E-B58E-10C890615094}"/>
              </a:ext>
            </a:extLst>
          </p:cNvPr>
          <p:cNvSpPr/>
          <p:nvPr/>
        </p:nvSpPr>
        <p:spPr>
          <a:xfrm>
            <a:off x="7924800" y="4981575"/>
            <a:ext cx="7620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DB9E129-4A06-46AA-950D-A0853CE178AC}"/>
              </a:ext>
            </a:extLst>
          </p:cNvPr>
          <p:cNvSpPr/>
          <p:nvPr/>
        </p:nvSpPr>
        <p:spPr>
          <a:xfrm>
            <a:off x="6477000" y="4976812"/>
            <a:ext cx="6096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F095B44-9DE1-472E-898B-54A04A8B431B}"/>
              </a:ext>
            </a:extLst>
          </p:cNvPr>
          <p:cNvSpPr/>
          <p:nvPr/>
        </p:nvSpPr>
        <p:spPr>
          <a:xfrm>
            <a:off x="10668000" y="5352510"/>
            <a:ext cx="922557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8C6AC5-76E9-457C-8015-E24DF79BF28D}"/>
              </a:ext>
            </a:extLst>
          </p:cNvPr>
          <p:cNvSpPr/>
          <p:nvPr/>
        </p:nvSpPr>
        <p:spPr>
          <a:xfrm>
            <a:off x="10951039" y="5742496"/>
            <a:ext cx="922557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214B7CC-448A-4C8A-A70F-E45B1C8E97F3}"/>
              </a:ext>
            </a:extLst>
          </p:cNvPr>
          <p:cNvSpPr/>
          <p:nvPr/>
        </p:nvSpPr>
        <p:spPr>
          <a:xfrm>
            <a:off x="4674065" y="4976812"/>
            <a:ext cx="922557" cy="1157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675F61-0010-4C54-8698-E5C7D7E43BD2}"/>
              </a:ext>
            </a:extLst>
          </p:cNvPr>
          <p:cNvSpPr/>
          <p:nvPr/>
        </p:nvSpPr>
        <p:spPr>
          <a:xfrm>
            <a:off x="10668001" y="6562702"/>
            <a:ext cx="152400" cy="3228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A5EDCC8-1BBA-4CA7-A303-CBE163517452}"/>
              </a:ext>
            </a:extLst>
          </p:cNvPr>
          <p:cNvSpPr/>
          <p:nvPr/>
        </p:nvSpPr>
        <p:spPr>
          <a:xfrm>
            <a:off x="5579379" y="4569349"/>
            <a:ext cx="1219200" cy="1524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Object 2" descr="ㅇㄹㄴ&#10;">
            <a:extLst>
              <a:ext uri="{FF2B5EF4-FFF2-40B4-BE49-F238E27FC236}">
                <a16:creationId xmlns:a16="http://schemas.microsoft.com/office/drawing/2014/main" id="{BF909017-7C91-4699-8648-0EFF398417F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0688" y="1507307"/>
            <a:ext cx="8394752" cy="113394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73644A3-0704-4C3E-A499-11DF8B42863F}"/>
              </a:ext>
            </a:extLst>
          </p:cNvPr>
          <p:cNvSpPr txBox="1"/>
          <p:nvPr/>
        </p:nvSpPr>
        <p:spPr>
          <a:xfrm>
            <a:off x="11049000" y="1741586"/>
            <a:ext cx="34115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</a:t>
            </a:r>
            <a:r>
              <a:rPr lang="ko-KR" altLang="en-US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전체 성적 조회 파일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E696BEA-72DB-4111-924F-92BF688C8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32</a:t>
            </a:fld>
            <a:endParaRPr 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1" name="Object 4">
            <a:extLst>
              <a:ext uri="{FF2B5EF4-FFF2-40B4-BE49-F238E27FC236}">
                <a16:creationId xmlns:a16="http://schemas.microsoft.com/office/drawing/2014/main" id="{114FC779-8089-42F5-A4FD-CCE2BB9CB3B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990600" y="9932859"/>
            <a:ext cx="6538226" cy="35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450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3572F89-9134-4AC8-B23C-451E48804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882" y="3086100"/>
            <a:ext cx="12763535" cy="682716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400CE-3D33-4580-BA86-9892DB2C898D}"/>
              </a:ext>
            </a:extLst>
          </p:cNvPr>
          <p:cNvSpPr/>
          <p:nvPr/>
        </p:nvSpPr>
        <p:spPr>
          <a:xfrm>
            <a:off x="3048000" y="5143500"/>
            <a:ext cx="1066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0DA04B-099B-4481-BA5D-7DC1A53FD32C}"/>
              </a:ext>
            </a:extLst>
          </p:cNvPr>
          <p:cNvSpPr/>
          <p:nvPr/>
        </p:nvSpPr>
        <p:spPr>
          <a:xfrm>
            <a:off x="3505200" y="5676900"/>
            <a:ext cx="9906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AF04504-1A3F-408F-B4CC-B156B2A99C1B}"/>
              </a:ext>
            </a:extLst>
          </p:cNvPr>
          <p:cNvSpPr/>
          <p:nvPr/>
        </p:nvSpPr>
        <p:spPr>
          <a:xfrm>
            <a:off x="11412318" y="4976812"/>
            <a:ext cx="7620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85C9CA-010B-4271-8E1B-5B3270C7A594}"/>
              </a:ext>
            </a:extLst>
          </p:cNvPr>
          <p:cNvSpPr/>
          <p:nvPr/>
        </p:nvSpPr>
        <p:spPr>
          <a:xfrm>
            <a:off x="7924800" y="4981575"/>
            <a:ext cx="7620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489676-8A1E-455C-9875-11C956CAA60A}"/>
              </a:ext>
            </a:extLst>
          </p:cNvPr>
          <p:cNvSpPr/>
          <p:nvPr/>
        </p:nvSpPr>
        <p:spPr>
          <a:xfrm>
            <a:off x="6477000" y="4976812"/>
            <a:ext cx="6096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DC7C847-DE4C-423A-9901-691868DF3908}"/>
              </a:ext>
            </a:extLst>
          </p:cNvPr>
          <p:cNvSpPr/>
          <p:nvPr/>
        </p:nvSpPr>
        <p:spPr>
          <a:xfrm>
            <a:off x="10668000" y="5352510"/>
            <a:ext cx="922557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B4327D6-EEFD-4578-B95F-3DBC654D0807}"/>
              </a:ext>
            </a:extLst>
          </p:cNvPr>
          <p:cNvSpPr/>
          <p:nvPr/>
        </p:nvSpPr>
        <p:spPr>
          <a:xfrm>
            <a:off x="10951039" y="5742496"/>
            <a:ext cx="922557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028919D-0CA3-42E1-BB98-598ADD87140C}"/>
              </a:ext>
            </a:extLst>
          </p:cNvPr>
          <p:cNvSpPr/>
          <p:nvPr/>
        </p:nvSpPr>
        <p:spPr>
          <a:xfrm>
            <a:off x="4674065" y="4976812"/>
            <a:ext cx="922557" cy="1157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12378BE-A80B-4BD1-9346-71DDB07C3699}"/>
              </a:ext>
            </a:extLst>
          </p:cNvPr>
          <p:cNvSpPr/>
          <p:nvPr/>
        </p:nvSpPr>
        <p:spPr>
          <a:xfrm>
            <a:off x="10668001" y="6562702"/>
            <a:ext cx="152400" cy="3228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41164D1-4304-4FBB-B66E-E3AAB351AEE7}"/>
              </a:ext>
            </a:extLst>
          </p:cNvPr>
          <p:cNvSpPr/>
          <p:nvPr/>
        </p:nvSpPr>
        <p:spPr>
          <a:xfrm>
            <a:off x="5579379" y="4569349"/>
            <a:ext cx="1219200" cy="1524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2CAD46-87DE-4AEB-9344-D99B002A8660}"/>
              </a:ext>
            </a:extLst>
          </p:cNvPr>
          <p:cNvSpPr txBox="1"/>
          <p:nvPr/>
        </p:nvSpPr>
        <p:spPr>
          <a:xfrm>
            <a:off x="2595989" y="2504463"/>
            <a:ext cx="90412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유드림스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성적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전체성적관리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전체성적 조회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조회 및 엑셀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파일저장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60FD44-B4B6-4FDB-BEC3-0A98831F286D}"/>
              </a:ext>
            </a:extLst>
          </p:cNvPr>
          <p:cNvSpPr/>
          <p:nvPr/>
        </p:nvSpPr>
        <p:spPr>
          <a:xfrm>
            <a:off x="11932199" y="5999639"/>
            <a:ext cx="1098001" cy="304800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Object 2" descr="ㅇㄹㄴ&#10;">
            <a:extLst>
              <a:ext uri="{FF2B5EF4-FFF2-40B4-BE49-F238E27FC236}">
                <a16:creationId xmlns:a16="http://schemas.microsoft.com/office/drawing/2014/main" id="{43EDEC1B-52C9-43B4-B995-E0C5F6CCE54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0688" y="1507307"/>
            <a:ext cx="8394752" cy="113394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D21FA15-ED53-4E1E-8F05-D8175B274BD0}"/>
              </a:ext>
            </a:extLst>
          </p:cNvPr>
          <p:cNvSpPr txBox="1"/>
          <p:nvPr/>
        </p:nvSpPr>
        <p:spPr>
          <a:xfrm>
            <a:off x="11049000" y="1741586"/>
            <a:ext cx="34115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</a:t>
            </a:r>
            <a:r>
              <a:rPr lang="ko-KR" altLang="en-US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전체 성적 조회 파일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7713027-7D81-41E3-BEE4-0264C626A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33</a:t>
            </a:fld>
            <a:endParaRPr 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7" name="Object 4">
            <a:extLst>
              <a:ext uri="{FF2B5EF4-FFF2-40B4-BE49-F238E27FC236}">
                <a16:creationId xmlns:a16="http://schemas.microsoft.com/office/drawing/2014/main" id="{57B2A5F0-8077-404D-8714-2A1A525BCF4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990600" y="9932859"/>
            <a:ext cx="6538226" cy="35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7175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4E9FC01-D950-4646-8740-76CF058A7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882" y="3086100"/>
            <a:ext cx="12826356" cy="68271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2CAD46-87DE-4AEB-9344-D99B002A8660}"/>
              </a:ext>
            </a:extLst>
          </p:cNvPr>
          <p:cNvSpPr txBox="1"/>
          <p:nvPr/>
        </p:nvSpPr>
        <p:spPr>
          <a:xfrm>
            <a:off x="2595989" y="2504463"/>
            <a:ext cx="90412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유드림스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성적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전체성적관리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전체성적 조회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조회 및 엑셀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파일저장</a:t>
            </a:r>
          </a:p>
        </p:txBody>
      </p:sp>
      <p:pic>
        <p:nvPicPr>
          <p:cNvPr id="11" name="Object 2" descr="ㅇㄹㄴ&#10;">
            <a:extLst>
              <a:ext uri="{FF2B5EF4-FFF2-40B4-BE49-F238E27FC236}">
                <a16:creationId xmlns:a16="http://schemas.microsoft.com/office/drawing/2014/main" id="{5E97B0AF-B09E-40A6-B39D-831D3B4D6C4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0688" y="1507307"/>
            <a:ext cx="8394752" cy="11339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01D648-9190-4B11-A6CD-755B7013DAF2}"/>
              </a:ext>
            </a:extLst>
          </p:cNvPr>
          <p:cNvSpPr txBox="1"/>
          <p:nvPr/>
        </p:nvSpPr>
        <p:spPr>
          <a:xfrm>
            <a:off x="11049000" y="1741586"/>
            <a:ext cx="34115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</a:t>
            </a:r>
            <a:r>
              <a:rPr lang="ko-KR" altLang="en-US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전체 성적 조회 파일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17514EF-46A1-4721-81CF-F46229470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34</a:t>
            </a:fld>
            <a:endParaRPr 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4" name="Object 4">
            <a:extLst>
              <a:ext uri="{FF2B5EF4-FFF2-40B4-BE49-F238E27FC236}">
                <a16:creationId xmlns:a16="http://schemas.microsoft.com/office/drawing/2014/main" id="{8EDD0964-E465-47FD-B1BF-50BF6F008E6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990600" y="9932859"/>
            <a:ext cx="6538226" cy="35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69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DA0858A-1A6C-42F0-AF5B-D8DB6CB291B6}"/>
              </a:ext>
            </a:extLst>
          </p:cNvPr>
          <p:cNvSpPr txBox="1"/>
          <p:nvPr/>
        </p:nvSpPr>
        <p:spPr>
          <a:xfrm>
            <a:off x="7673084" y="4695898"/>
            <a:ext cx="294183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감사합니다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1244BE-2E61-4DDD-BC7F-ABE74409A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35</a:t>
            </a:fld>
            <a:endParaRPr 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037F4723-CF6D-914E-AEE2-FFBD5C4BFED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14400" y="9791700"/>
            <a:ext cx="9144333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50688" y="1507307"/>
            <a:ext cx="5231643" cy="1133940"/>
          </a:xfrm>
          <a:prstGeom prst="rect">
            <a:avLst/>
          </a:prstGeom>
        </p:spPr>
      </p:pic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EABDC53-9A93-4083-90D7-700630CD6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fld>
            <a:endParaRPr 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FF9925-2EB3-41EC-883D-B56316524DDC}"/>
              </a:ext>
            </a:extLst>
          </p:cNvPr>
          <p:cNvSpPr txBox="1"/>
          <p:nvPr/>
        </p:nvSpPr>
        <p:spPr>
          <a:xfrm>
            <a:off x="7848600" y="1714500"/>
            <a:ext cx="43107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</a:t>
            </a:r>
            <a:r>
              <a:rPr lang="ko-KR" altLang="en-US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r>
              <a:rPr lang="ko-KR" altLang="en-US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개의 파일 </a:t>
            </a:r>
            <a:r>
              <a:rPr lang="ko-KR" altLang="en-US" sz="3000" dirty="0" err="1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입력받는</a:t>
            </a:r>
            <a:r>
              <a:rPr lang="ko-KR" altLang="en-US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이유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C34DF5E-38A3-4D18-86F5-69BFA64F02EF}"/>
              </a:ext>
            </a:extLst>
          </p:cNvPr>
          <p:cNvGrpSpPr/>
          <p:nvPr/>
        </p:nvGrpSpPr>
        <p:grpSpPr>
          <a:xfrm>
            <a:off x="4388469" y="2933700"/>
            <a:ext cx="9511061" cy="5845993"/>
            <a:chOff x="2590800" y="2933700"/>
            <a:chExt cx="9511061" cy="584599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5645B0-B16E-4C65-B716-358883D572DC}"/>
                </a:ext>
              </a:extLst>
            </p:cNvPr>
            <p:cNvSpPr txBox="1"/>
            <p:nvPr/>
          </p:nvSpPr>
          <p:spPr>
            <a:xfrm>
              <a:off x="2590800" y="2933700"/>
              <a:ext cx="3366627" cy="35982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200" dirty="0">
                  <a:solidFill>
                    <a:srgbClr val="5A7D5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[ </a:t>
              </a:r>
              <a:r>
                <a:rPr lang="ko-KR" altLang="en-US" sz="2200" dirty="0">
                  <a:solidFill>
                    <a:srgbClr val="5A7D5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취득교과목 영역별 분류표 </a:t>
              </a:r>
              <a:r>
                <a:rPr lang="en-US" altLang="ko-KR" sz="2200" dirty="0">
                  <a:solidFill>
                    <a:srgbClr val="5A7D5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]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 </a:t>
              </a:r>
              <a:r>
                <a:rPr lang="ko-KR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사용자 정보</a:t>
              </a:r>
              <a:endPara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   - </a:t>
              </a:r>
              <a:r>
                <a:rPr lang="ko-KR" altLang="en-US" sz="2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입학년도</a:t>
              </a:r>
              <a:endPara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   - </a:t>
              </a:r>
              <a:r>
                <a:rPr lang="ko-KR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취득학점</a:t>
              </a:r>
              <a:endPara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   - </a:t>
              </a:r>
              <a:r>
                <a:rPr lang="ko-KR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평점평균</a:t>
              </a:r>
              <a:endPara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   - </a:t>
              </a:r>
              <a:r>
                <a:rPr lang="ko-KR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특정 조건 이수 여부 등</a:t>
              </a:r>
              <a:endPara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ECB0DDC-0260-4A3B-97FE-4ABD9E773339}"/>
                </a:ext>
              </a:extLst>
            </p:cNvPr>
            <p:cNvSpPr txBox="1"/>
            <p:nvPr/>
          </p:nvSpPr>
          <p:spPr>
            <a:xfrm>
              <a:off x="9144000" y="2933700"/>
              <a:ext cx="2710999" cy="4613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200" dirty="0">
                  <a:solidFill>
                    <a:srgbClr val="5A7D5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[ </a:t>
              </a:r>
              <a:r>
                <a:rPr lang="ko-KR" altLang="en-US" sz="2200" dirty="0">
                  <a:solidFill>
                    <a:srgbClr val="5A7D5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전체 성적 조회 파일 </a:t>
              </a:r>
              <a:r>
                <a:rPr lang="en-US" altLang="ko-KR" sz="2200" dirty="0">
                  <a:solidFill>
                    <a:srgbClr val="5A7D5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]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 </a:t>
              </a:r>
              <a:r>
                <a:rPr lang="ko-KR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과목별 분류</a:t>
              </a:r>
              <a:endPara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   - </a:t>
              </a:r>
              <a:r>
                <a:rPr lang="ko-KR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학기</a:t>
              </a:r>
              <a:endPara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   - </a:t>
              </a:r>
              <a:r>
                <a:rPr lang="ko-KR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이수구분</a:t>
              </a:r>
              <a:endPara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   - </a:t>
              </a:r>
              <a:r>
                <a:rPr lang="ko-KR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세부요소</a:t>
              </a:r>
              <a:endPara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   - </a:t>
              </a:r>
              <a:r>
                <a:rPr lang="ko-KR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학수번호</a:t>
              </a:r>
              <a:endPara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   - </a:t>
              </a:r>
              <a:r>
                <a:rPr lang="ko-KR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과목명</a:t>
              </a:r>
              <a:endPara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   - </a:t>
              </a:r>
              <a:r>
                <a:rPr lang="ko-KR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학점 등</a:t>
              </a:r>
              <a:endPara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 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221B3AA-E0D0-4609-9CAE-6726C3757C1C}"/>
                </a:ext>
              </a:extLst>
            </p:cNvPr>
            <p:cNvSpPr txBox="1"/>
            <p:nvPr/>
          </p:nvSpPr>
          <p:spPr>
            <a:xfrm>
              <a:off x="2590800" y="7720557"/>
              <a:ext cx="4737194" cy="105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200" dirty="0">
                  <a:solidFill>
                    <a:srgbClr val="5A7D5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장점</a:t>
              </a:r>
              <a:r>
                <a:rPr lang="en-US" altLang="ko-KR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사용자 정보 파악 용이</a:t>
              </a:r>
              <a:endPara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200" dirty="0">
                  <a:solidFill>
                    <a:srgbClr val="5A7D5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단점</a:t>
              </a:r>
              <a:r>
                <a:rPr lang="en-US" altLang="ko-KR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과목정보의 엑셀 내부 셀 구분 불명확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FEE50D6-6DF0-4891-BE58-9D5E20CA2D07}"/>
                </a:ext>
              </a:extLst>
            </p:cNvPr>
            <p:cNvSpPr txBox="1"/>
            <p:nvPr/>
          </p:nvSpPr>
          <p:spPr>
            <a:xfrm>
              <a:off x="9144000" y="7720557"/>
              <a:ext cx="2957861" cy="105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200" dirty="0">
                  <a:solidFill>
                    <a:srgbClr val="5A7D5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장점</a:t>
              </a:r>
              <a:r>
                <a:rPr lang="ko-KR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과목 정보</a:t>
              </a:r>
              <a:r>
                <a:rPr lang="en-US" altLang="ko-KR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파악 용이</a:t>
              </a:r>
              <a:endPara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200" dirty="0">
                  <a:solidFill>
                    <a:srgbClr val="5A7D5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단점</a:t>
              </a:r>
              <a:r>
                <a:rPr lang="en-US" altLang="ko-KR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사용자 정보 부재</a:t>
              </a:r>
              <a:endPara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18" name="Object 4">
            <a:extLst>
              <a:ext uri="{FF2B5EF4-FFF2-40B4-BE49-F238E27FC236}">
                <a16:creationId xmlns:a16="http://schemas.microsoft.com/office/drawing/2014/main" id="{26580661-570E-4713-9496-BD47A4AB8BC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990600" y="9932859"/>
            <a:ext cx="6538226" cy="35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86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EC41726F-DDFF-41F8-9F1A-21B687374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fld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D5DB2A-284C-4F3A-BBF5-6C85AF719F94}"/>
              </a:ext>
            </a:extLst>
          </p:cNvPr>
          <p:cNvSpPr txBox="1"/>
          <p:nvPr/>
        </p:nvSpPr>
        <p:spPr>
          <a:xfrm>
            <a:off x="6579904" y="1714500"/>
            <a:ext cx="18020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</a:t>
            </a:r>
            <a:r>
              <a:rPr lang="ko-KR" altLang="en-US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결과화면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B7C1AE-6794-4569-8136-14726C65A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3984" y="438150"/>
            <a:ext cx="7394892" cy="9410700"/>
          </a:xfrm>
          <a:prstGeom prst="rect">
            <a:avLst/>
          </a:prstGeom>
        </p:spPr>
      </p:pic>
      <p:pic>
        <p:nvPicPr>
          <p:cNvPr id="11" name="Object 2">
            <a:extLst>
              <a:ext uri="{FF2B5EF4-FFF2-40B4-BE49-F238E27FC236}">
                <a16:creationId xmlns:a16="http://schemas.microsoft.com/office/drawing/2014/main" id="{F10B7BCC-2F80-4583-AAAE-A509503C281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0688" y="1507307"/>
            <a:ext cx="3934184" cy="1133943"/>
          </a:xfrm>
          <a:prstGeom prst="rect">
            <a:avLst/>
          </a:prstGeom>
        </p:spPr>
      </p:pic>
      <p:pic>
        <p:nvPicPr>
          <p:cNvPr id="17" name="Object 4">
            <a:extLst>
              <a:ext uri="{FF2B5EF4-FFF2-40B4-BE49-F238E27FC236}">
                <a16:creationId xmlns:a16="http://schemas.microsoft.com/office/drawing/2014/main" id="{FF5339CB-ECA0-4C9E-B906-ACD5F26473E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990600" y="9932859"/>
            <a:ext cx="6538226" cy="354141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5C0E53E4-B9DD-BA43-B2C6-EC34D03EAE25}"/>
              </a:ext>
            </a:extLst>
          </p:cNvPr>
          <p:cNvSpPr/>
          <p:nvPr/>
        </p:nvSpPr>
        <p:spPr>
          <a:xfrm>
            <a:off x="9979968" y="1147307"/>
            <a:ext cx="360000" cy="36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700" dirty="0"/>
              <a:t>1</a:t>
            </a:r>
            <a:endParaRPr kumimoji="1" lang="ko-Kore-KR" altLang="en-US" sz="27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95BFCE8-3962-104E-A9E7-FB20C30147BB}"/>
              </a:ext>
            </a:extLst>
          </p:cNvPr>
          <p:cNvSpPr/>
          <p:nvPr/>
        </p:nvSpPr>
        <p:spPr>
          <a:xfrm>
            <a:off x="10007854" y="2461250"/>
            <a:ext cx="360000" cy="36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700" dirty="0"/>
              <a:t>2</a:t>
            </a:r>
            <a:endParaRPr kumimoji="1" lang="ko-Kore-KR" altLang="en-US" sz="27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E3F1D35-4D21-B24E-993D-3D3CD15EA42E}"/>
              </a:ext>
            </a:extLst>
          </p:cNvPr>
          <p:cNvSpPr/>
          <p:nvPr/>
        </p:nvSpPr>
        <p:spPr>
          <a:xfrm>
            <a:off x="9979968" y="8545620"/>
            <a:ext cx="360000" cy="36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700" dirty="0"/>
              <a:t>3</a:t>
            </a:r>
            <a:endParaRPr kumimoji="1" lang="ko-Kore-KR" altLang="en-US" sz="27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9853E7A-FBAC-A84E-89BA-F26B6E330B20}"/>
              </a:ext>
            </a:extLst>
          </p:cNvPr>
          <p:cNvSpPr/>
          <p:nvPr/>
        </p:nvSpPr>
        <p:spPr>
          <a:xfrm>
            <a:off x="9979968" y="9299863"/>
            <a:ext cx="360000" cy="36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700" dirty="0"/>
              <a:t>4</a:t>
            </a:r>
            <a:endParaRPr kumimoji="1" lang="ko-Kore-KR" altLang="en-US" sz="2700" dirty="0"/>
          </a:p>
        </p:txBody>
      </p:sp>
      <p:pic>
        <p:nvPicPr>
          <p:cNvPr id="29" name="Object 2">
            <a:extLst>
              <a:ext uri="{FF2B5EF4-FFF2-40B4-BE49-F238E27FC236}">
                <a16:creationId xmlns:a16="http://schemas.microsoft.com/office/drawing/2014/main" id="{74EF5838-D526-4731-A7CD-4BEEF73A254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64031" y="2715466"/>
            <a:ext cx="4129690" cy="6584397"/>
          </a:xfrm>
          <a:prstGeom prst="rect">
            <a:avLst/>
          </a:prstGeom>
        </p:spPr>
      </p:pic>
      <p:pic>
        <p:nvPicPr>
          <p:cNvPr id="30" name="Object 6">
            <a:extLst>
              <a:ext uri="{FF2B5EF4-FFF2-40B4-BE49-F238E27FC236}">
                <a16:creationId xmlns:a16="http://schemas.microsoft.com/office/drawing/2014/main" id="{9E316CDE-5EA1-4FE7-B99C-E1AF6266A728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64924" y="2700124"/>
            <a:ext cx="4661092" cy="2984194"/>
          </a:xfrm>
          <a:prstGeom prst="rect">
            <a:avLst/>
          </a:prstGeom>
        </p:spPr>
      </p:pic>
      <p:pic>
        <p:nvPicPr>
          <p:cNvPr id="31" name="Object 7">
            <a:extLst>
              <a:ext uri="{FF2B5EF4-FFF2-40B4-BE49-F238E27FC236}">
                <a16:creationId xmlns:a16="http://schemas.microsoft.com/office/drawing/2014/main" id="{B10A8234-81E0-4793-BB00-25860B57D403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66567" y="4925628"/>
            <a:ext cx="4716125" cy="2984196"/>
          </a:xfrm>
          <a:prstGeom prst="rect">
            <a:avLst/>
          </a:prstGeom>
        </p:spPr>
      </p:pic>
      <p:pic>
        <p:nvPicPr>
          <p:cNvPr id="32" name="Object 8">
            <a:extLst>
              <a:ext uri="{FF2B5EF4-FFF2-40B4-BE49-F238E27FC236}">
                <a16:creationId xmlns:a16="http://schemas.microsoft.com/office/drawing/2014/main" id="{6CAABEFB-A899-4DC4-89F9-7F4723D221C5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66019" y="7297301"/>
            <a:ext cx="4832482" cy="298419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5DFA046-EDD1-44DC-A8B1-B8E530ABDE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51"/>
          <a:stretch/>
        </p:blipFill>
        <p:spPr>
          <a:xfrm>
            <a:off x="2777711" y="3314700"/>
            <a:ext cx="5221434" cy="579750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102D0A-F861-410E-AD32-44CC17CE5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</a:t>
            </a:fld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7C68D75-7113-2C42-9F13-6349128A5B7A}"/>
              </a:ext>
            </a:extLst>
          </p:cNvPr>
          <p:cNvSpPr/>
          <p:nvPr/>
        </p:nvSpPr>
        <p:spPr>
          <a:xfrm>
            <a:off x="1370410" y="8734066"/>
            <a:ext cx="360000" cy="36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700" dirty="0"/>
              <a:t>2</a:t>
            </a:r>
            <a:endParaRPr kumimoji="1" lang="ko-Kore-KR" altLang="en-US" sz="27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8BCB902-0FE2-D343-94FC-9519EAC4C056}"/>
              </a:ext>
            </a:extLst>
          </p:cNvPr>
          <p:cNvSpPr/>
          <p:nvPr/>
        </p:nvSpPr>
        <p:spPr>
          <a:xfrm>
            <a:off x="1389976" y="7233169"/>
            <a:ext cx="360000" cy="36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700" dirty="0"/>
              <a:t>1</a:t>
            </a:r>
            <a:endParaRPr kumimoji="1" lang="ko-Kore-KR" altLang="en-US" sz="27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E393E4C-E11A-4FE8-93DA-5401B4C33234}"/>
              </a:ext>
            </a:extLst>
          </p:cNvPr>
          <p:cNvSpPr/>
          <p:nvPr/>
        </p:nvSpPr>
        <p:spPr>
          <a:xfrm>
            <a:off x="7999145" y="5219698"/>
            <a:ext cx="360000" cy="36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700" dirty="0"/>
              <a:t>3</a:t>
            </a:r>
            <a:endParaRPr kumimoji="1" lang="ko-Kore-KR" altLang="en-US" sz="27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3437DC5-0A33-4816-B1A9-B47B680AD572}"/>
              </a:ext>
            </a:extLst>
          </p:cNvPr>
          <p:cNvCxnSpPr>
            <a:cxnSpLocks/>
          </p:cNvCxnSpPr>
          <p:nvPr/>
        </p:nvCxnSpPr>
        <p:spPr>
          <a:xfrm flipV="1">
            <a:off x="6780277" y="5472247"/>
            <a:ext cx="1164873" cy="783224"/>
          </a:xfrm>
          <a:prstGeom prst="straightConnector1">
            <a:avLst/>
          </a:prstGeom>
          <a:ln w="38100">
            <a:solidFill>
              <a:srgbClr val="2C56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E19394B-D278-4867-922F-2A8F208A873F}"/>
              </a:ext>
            </a:extLst>
          </p:cNvPr>
          <p:cNvCxnSpPr>
            <a:cxnSpLocks/>
          </p:cNvCxnSpPr>
          <p:nvPr/>
        </p:nvCxnSpPr>
        <p:spPr>
          <a:xfrm flipH="1" flipV="1">
            <a:off x="1798227" y="7593169"/>
            <a:ext cx="979486" cy="1140898"/>
          </a:xfrm>
          <a:prstGeom prst="straightConnector1">
            <a:avLst/>
          </a:prstGeom>
          <a:ln w="38100">
            <a:solidFill>
              <a:srgbClr val="2C56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6748CD5-C847-4C91-A900-E9E6C8DC535D}"/>
              </a:ext>
            </a:extLst>
          </p:cNvPr>
          <p:cNvCxnSpPr>
            <a:cxnSpLocks/>
          </p:cNvCxnSpPr>
          <p:nvPr/>
        </p:nvCxnSpPr>
        <p:spPr>
          <a:xfrm flipH="1">
            <a:off x="1749976" y="8908186"/>
            <a:ext cx="959918" cy="0"/>
          </a:xfrm>
          <a:prstGeom prst="straightConnector1">
            <a:avLst/>
          </a:prstGeom>
          <a:ln w="38100">
            <a:solidFill>
              <a:srgbClr val="2C56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2C06C0B-FEF4-41C2-A144-44219CAEDCCE}"/>
              </a:ext>
            </a:extLst>
          </p:cNvPr>
          <p:cNvSpPr txBox="1"/>
          <p:nvPr/>
        </p:nvSpPr>
        <p:spPr>
          <a:xfrm>
            <a:off x="9296400" y="3089636"/>
            <a:ext cx="9389642" cy="6644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23" indent="-457223">
              <a:lnSpc>
                <a:spcPct val="150000"/>
              </a:lnSpc>
              <a:buAutoNum type="arabicPeriod"/>
            </a:pPr>
            <a:r>
              <a:rPr lang="ko-KR" altLang="en-US" sz="2201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과목 별 특수한 케이스</a:t>
            </a:r>
            <a:endParaRPr lang="en-US" altLang="ko-KR" sz="2201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나눔스퀘어_ac ExtraBold" panose="020B0600000101010101" pitchFamily="50" charset="-127"/>
              <a:buChar char="-"/>
            </a:pP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특정 과목에 대한 예외 처리 결과</a:t>
            </a:r>
            <a:endParaRPr lang="en-US" altLang="ko-KR" sz="2201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나눔스퀘어_ac ExtraBold" panose="020B0600000101010101" pitchFamily="50" charset="-127"/>
              <a:buChar char="-"/>
            </a:pP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자동으로 추가는 힘들며 내용에 따라 직접 구현 하여 추가 필요</a:t>
            </a:r>
            <a:endParaRPr lang="en-US" altLang="ko-KR" sz="2201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2201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23" indent="-457223">
              <a:lnSpc>
                <a:spcPct val="150000"/>
              </a:lnSpc>
              <a:buAutoNum type="arabicPeriod"/>
            </a:pPr>
            <a:r>
              <a:rPr lang="ko-KR" altLang="en-US" sz="2201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공통으로 적용 가능한 예외</a:t>
            </a:r>
            <a:endParaRPr lang="en-US" altLang="ko-KR" sz="2201" dirty="0">
              <a:solidFill>
                <a:srgbClr val="5A7D59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나눔스퀘어_ac ExtraBold" panose="020B0600000101010101" pitchFamily="50" charset="-127"/>
              <a:buChar char="-"/>
            </a:pP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전공 동일 유사교과목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타 과 동일 유사교과목 등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</a:p>
          <a:p>
            <a:pPr lvl="1">
              <a:lnSpc>
                <a:spcPct val="150000"/>
              </a:lnSpc>
            </a:pP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목록이 있는 경우 예외 검출 가능</a:t>
            </a:r>
            <a:endParaRPr lang="en-US" altLang="ko-KR" sz="2201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졸업필수 과목이 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‘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주니어디자인프로젝트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’ 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인데 이후에 개설된</a:t>
            </a:r>
            <a:endParaRPr lang="en-US" altLang="ko-KR" sz="2201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동일 유사교과목 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‘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공개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SW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’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수강 한 경우</a:t>
            </a:r>
            <a:endParaRPr lang="en-US" altLang="ko-KR" sz="2201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2201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23" indent="-457223">
              <a:lnSpc>
                <a:spcPct val="150000"/>
              </a:lnSpc>
              <a:buAutoNum type="arabicPeriod"/>
            </a:pPr>
            <a:r>
              <a:rPr lang="ko-KR" altLang="en-US" sz="2201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예외가 일어난 경우 체크리스트에서의 표기</a:t>
            </a:r>
            <a:endParaRPr lang="en-US" altLang="ko-KR" sz="2201" dirty="0">
              <a:solidFill>
                <a:srgbClr val="5A7D59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나눔스퀘어_ac ExtraBold" panose="020B0600000101010101" pitchFamily="50" charset="-127"/>
              <a:buChar char="-"/>
            </a:pP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수강 인정이 안 되는 예외 문구 출력 된 경우 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체크리스트 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O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으로 표기</a:t>
            </a:r>
            <a:endParaRPr lang="en-US" altLang="ko-KR" sz="2201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Wingdings" panose="05000000000000000000" pitchFamily="2" charset="2"/>
            </a:endParaRPr>
          </a:p>
          <a:p>
            <a:pPr marL="800100" lvl="1" indent="-342900">
              <a:lnSpc>
                <a:spcPct val="150000"/>
              </a:lnSpc>
              <a:buFont typeface="나눔스퀘어_ac ExtraBold" panose="020B0600000101010101" pitchFamily="50" charset="-127"/>
              <a:buChar char="-"/>
            </a:pP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예외사항을 통해 수강 인정이 되는 경우 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체크리스트 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X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로 표기</a:t>
            </a:r>
            <a:endParaRPr lang="en-US" altLang="ko-KR" sz="2201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6" name="Object 2">
            <a:extLst>
              <a:ext uri="{FF2B5EF4-FFF2-40B4-BE49-F238E27FC236}">
                <a16:creationId xmlns:a16="http://schemas.microsoft.com/office/drawing/2014/main" id="{F14EBFF9-686C-4014-BE6D-18BAAB3E993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0688" y="1507307"/>
            <a:ext cx="8962922" cy="1133943"/>
          </a:xfrm>
          <a:prstGeom prst="rect">
            <a:avLst/>
          </a:prstGeom>
        </p:spPr>
      </p:pic>
      <p:pic>
        <p:nvPicPr>
          <p:cNvPr id="22" name="Object 4">
            <a:extLst>
              <a:ext uri="{FF2B5EF4-FFF2-40B4-BE49-F238E27FC236}">
                <a16:creationId xmlns:a16="http://schemas.microsoft.com/office/drawing/2014/main" id="{7B86B9C3-DA8C-453B-ABAD-3848DFD6E6F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990600" y="9932859"/>
            <a:ext cx="6538226" cy="35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26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4BB73A2-A42F-455B-9828-B92C11F77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771" y="3176100"/>
            <a:ext cx="12811843" cy="683720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102D0A-F861-410E-AD32-44CC17CE5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</a:t>
            </a:fld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7" name="Object 1">
            <a:extLst>
              <a:ext uri="{FF2B5EF4-FFF2-40B4-BE49-F238E27FC236}">
                <a16:creationId xmlns:a16="http://schemas.microsoft.com/office/drawing/2014/main" id="{53F936F7-25C6-4713-9AFC-9183C2F769D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50688" y="1507307"/>
            <a:ext cx="4663480" cy="113394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2294849-E6E5-45A0-92F3-F5956C360955}"/>
              </a:ext>
            </a:extLst>
          </p:cNvPr>
          <p:cNvSpPr txBox="1"/>
          <p:nvPr/>
        </p:nvSpPr>
        <p:spPr>
          <a:xfrm>
            <a:off x="7315200" y="1714500"/>
            <a:ext cx="45945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 </a:t>
            </a:r>
            <a:r>
              <a:rPr lang="ko-KR" altLang="en-US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입력 </a:t>
            </a:r>
            <a:r>
              <a:rPr lang="en-US" altLang="ko-KR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Sheet </a:t>
            </a:r>
            <a:r>
              <a:rPr lang="ko-KR" altLang="en-US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구성 요소 소개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3CB3E89-5DEC-4D2E-82AC-7065D59B36FF}"/>
              </a:ext>
            </a:extLst>
          </p:cNvPr>
          <p:cNvSpPr/>
          <p:nvPr/>
        </p:nvSpPr>
        <p:spPr>
          <a:xfrm>
            <a:off x="2947791" y="5045924"/>
            <a:ext cx="4367409" cy="4603316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70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486F082-6897-4B9D-98AC-B9B98CD969F5}"/>
              </a:ext>
            </a:extLst>
          </p:cNvPr>
          <p:cNvSpPr/>
          <p:nvPr/>
        </p:nvSpPr>
        <p:spPr>
          <a:xfrm>
            <a:off x="2969477" y="4576197"/>
            <a:ext cx="360000" cy="36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700" dirty="0"/>
              <a:t>1</a:t>
            </a:r>
            <a:endParaRPr kumimoji="1" lang="ko-Kore-KR" altLang="en-US" sz="27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80801B7-4743-4024-952B-839345CD82EF}"/>
              </a:ext>
            </a:extLst>
          </p:cNvPr>
          <p:cNvSpPr txBox="1"/>
          <p:nvPr/>
        </p:nvSpPr>
        <p:spPr>
          <a:xfrm>
            <a:off x="2806772" y="2506657"/>
            <a:ext cx="130226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sz="2200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체크리스트 정보</a:t>
            </a:r>
            <a:r>
              <a:rPr lang="en-US" altLang="ko-KR" sz="2200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	2. </a:t>
            </a:r>
            <a:r>
              <a:rPr lang="ko-KR" altLang="en-US" sz="2200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입력 값</a:t>
            </a:r>
            <a:r>
              <a:rPr lang="en-US" altLang="ko-KR" sz="2200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	3. </a:t>
            </a:r>
            <a:r>
              <a:rPr lang="ko-KR" altLang="en-US" sz="2200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응답유형    </a:t>
            </a:r>
            <a:r>
              <a:rPr lang="en-US" altLang="ko-KR" sz="2200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 	4. </a:t>
            </a:r>
            <a:r>
              <a:rPr lang="ko-KR" altLang="en-US" sz="2200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비고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ED554A2-A2DD-416F-95A7-D3261304EDC5}"/>
              </a:ext>
            </a:extLst>
          </p:cNvPr>
          <p:cNvSpPr txBox="1"/>
          <p:nvPr/>
        </p:nvSpPr>
        <p:spPr>
          <a:xfrm>
            <a:off x="13182600" y="2765087"/>
            <a:ext cx="3124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18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자세한 설명 </a:t>
            </a:r>
            <a:r>
              <a:rPr lang="en-US" altLang="ko-KR" sz="18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p.8, 9 </a:t>
            </a:r>
            <a:r>
              <a:rPr lang="ko-KR" altLang="en-US" sz="18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참고</a:t>
            </a:r>
            <a:r>
              <a:rPr lang="en-US" altLang="ko-KR" sz="18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dirty="0">
              <a:solidFill>
                <a:srgbClr val="5A7D59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C9378A8-C06D-47A1-AEC0-4B54578B8076}"/>
              </a:ext>
            </a:extLst>
          </p:cNvPr>
          <p:cNvSpPr/>
          <p:nvPr/>
        </p:nvSpPr>
        <p:spPr>
          <a:xfrm>
            <a:off x="7315200" y="5045924"/>
            <a:ext cx="1676401" cy="460331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7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614FBC9-FC4C-449A-B712-D19CF0DF5AB4}"/>
              </a:ext>
            </a:extLst>
          </p:cNvPr>
          <p:cNvSpPr/>
          <p:nvPr/>
        </p:nvSpPr>
        <p:spPr>
          <a:xfrm>
            <a:off x="8991601" y="5045926"/>
            <a:ext cx="1447799" cy="4603316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70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1409A9B-BDC0-4178-91FC-E2AEBD0B0391}"/>
              </a:ext>
            </a:extLst>
          </p:cNvPr>
          <p:cNvSpPr/>
          <p:nvPr/>
        </p:nvSpPr>
        <p:spPr>
          <a:xfrm>
            <a:off x="10439401" y="5045924"/>
            <a:ext cx="1470328" cy="4603316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70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6C47519-BF31-4592-9528-66AF2DB73459}"/>
              </a:ext>
            </a:extLst>
          </p:cNvPr>
          <p:cNvSpPr/>
          <p:nvPr/>
        </p:nvSpPr>
        <p:spPr>
          <a:xfrm>
            <a:off x="7347038" y="4576197"/>
            <a:ext cx="360000" cy="36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700" dirty="0"/>
              <a:t>2</a:t>
            </a:r>
            <a:endParaRPr kumimoji="1" lang="ko-Kore-KR" altLang="en-US" sz="2700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880BFA97-76DA-4D67-8555-DAC412D1EC76}"/>
              </a:ext>
            </a:extLst>
          </p:cNvPr>
          <p:cNvSpPr/>
          <p:nvPr/>
        </p:nvSpPr>
        <p:spPr>
          <a:xfrm>
            <a:off x="8947199" y="4576197"/>
            <a:ext cx="360000" cy="36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700" dirty="0"/>
              <a:t>3</a:t>
            </a:r>
            <a:endParaRPr kumimoji="1" lang="ko-Kore-KR" altLang="en-US" sz="2700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1D7DF3FC-5BBC-4AB9-9EC7-13DBEB28B0ED}"/>
              </a:ext>
            </a:extLst>
          </p:cNvPr>
          <p:cNvSpPr/>
          <p:nvPr/>
        </p:nvSpPr>
        <p:spPr>
          <a:xfrm>
            <a:off x="10439400" y="4576197"/>
            <a:ext cx="360000" cy="36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700" dirty="0"/>
              <a:t>4</a:t>
            </a:r>
            <a:endParaRPr kumimoji="1" lang="ko-Kore-KR" altLang="en-US" sz="2700" dirty="0"/>
          </a:p>
        </p:txBody>
      </p:sp>
      <p:pic>
        <p:nvPicPr>
          <p:cNvPr id="18" name="Object 4">
            <a:extLst>
              <a:ext uri="{FF2B5EF4-FFF2-40B4-BE49-F238E27FC236}">
                <a16:creationId xmlns:a16="http://schemas.microsoft.com/office/drawing/2014/main" id="{535BF3C3-62E1-465B-9E1F-5204450402F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990600" y="9932859"/>
            <a:ext cx="6538226" cy="35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68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50688" y="1507309"/>
            <a:ext cx="4663481" cy="113394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102D0A-F861-410E-AD32-44CC17CE5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</a:t>
            </a:fld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56FD7-92E3-46C0-A9D4-8B8D14F8BB3B}"/>
              </a:ext>
            </a:extLst>
          </p:cNvPr>
          <p:cNvSpPr txBox="1"/>
          <p:nvPr/>
        </p:nvSpPr>
        <p:spPr>
          <a:xfrm>
            <a:off x="10036458" y="2434144"/>
            <a:ext cx="8099142" cy="6139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1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 </a:t>
            </a:r>
            <a:r>
              <a:rPr lang="ko-KR" altLang="en-US" sz="2201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구분 컬럼</a:t>
            </a:r>
            <a:b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-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기초정보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20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졸업사정을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위한 학생 정보</a:t>
            </a:r>
            <a:b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-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교양 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교양 과목 관련 체크리스트</a:t>
            </a:r>
            <a:b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-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전공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전공과목 관련 체크리스트</a:t>
            </a:r>
            <a:endParaRPr lang="en-US" altLang="ko-KR" sz="2201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23" indent="-457223">
              <a:lnSpc>
                <a:spcPct val="150000"/>
              </a:lnSpc>
              <a:buAutoNum type="arabicPeriod"/>
            </a:pPr>
            <a:endParaRPr lang="en-US" altLang="ko-KR" sz="2201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* </a:t>
            </a:r>
            <a:r>
              <a:rPr lang="ko-KR" altLang="en-US" sz="220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기초정보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-2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‘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학과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전공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명 선택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…’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입력 안내</a:t>
            </a:r>
            <a:endParaRPr lang="en-US" altLang="ko-KR" sz="2201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   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학과명은 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‘00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학과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, 00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전공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’ 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형태로 가장 작은 단위 입력</a:t>
            </a:r>
            <a:endParaRPr lang="en-US" altLang="ko-KR" sz="2201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    예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) </a:t>
            </a:r>
            <a:r>
              <a:rPr lang="ko-KR" altLang="en-US" sz="2201" strike="sngStrike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컴퓨터정보통신공학부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 컴퓨터공학전공 </a:t>
            </a:r>
            <a:endParaRPr lang="en-US" altLang="ko-KR" sz="2201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      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    </a:t>
            </a:r>
            <a:r>
              <a:rPr lang="ko-KR" altLang="en-US" sz="2201" strike="sngStrike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영어영문학부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 영어문학전공</a:t>
            </a:r>
            <a:endParaRPr lang="en-US" altLang="ko-KR" sz="2201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23" indent="-457223">
              <a:lnSpc>
                <a:spcPct val="150000"/>
              </a:lnSpc>
              <a:buAutoNum type="arabicPeriod"/>
            </a:pPr>
            <a:endParaRPr lang="en-US" altLang="ko-KR" sz="2201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1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 </a:t>
            </a:r>
            <a:r>
              <a:rPr lang="ko-KR" altLang="en-US" sz="2201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일련번호 컬럼</a:t>
            </a:r>
            <a:b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-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체크리스트 일련번호</a:t>
            </a:r>
            <a:endParaRPr lang="en-US" altLang="ko-KR" sz="2201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87BA2C-BD3A-483C-8564-BD5303F4986C}"/>
              </a:ext>
            </a:extLst>
          </p:cNvPr>
          <p:cNvSpPr txBox="1"/>
          <p:nvPr/>
        </p:nvSpPr>
        <p:spPr>
          <a:xfrm>
            <a:off x="7315200" y="1714500"/>
            <a:ext cx="54425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</a:t>
            </a:r>
            <a:r>
              <a:rPr lang="ko-KR" altLang="en-US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입력 </a:t>
            </a:r>
            <a:r>
              <a:rPr lang="en-US" altLang="ko-KR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Sheet (1)</a:t>
            </a:r>
            <a:r>
              <a:rPr lang="ko-KR" altLang="en-US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체크리스트 정보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EC53F5-B11C-3343-87AE-ED6ADADB3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930" y="2790208"/>
            <a:ext cx="8273970" cy="6326318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A5F01D68-AC5D-434E-B2FC-CA0E315D6E24}"/>
              </a:ext>
            </a:extLst>
          </p:cNvPr>
          <p:cNvSpPr/>
          <p:nvPr/>
        </p:nvSpPr>
        <p:spPr>
          <a:xfrm>
            <a:off x="1274931" y="2330276"/>
            <a:ext cx="360000" cy="36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700" dirty="0"/>
              <a:t>1</a:t>
            </a:r>
            <a:endParaRPr kumimoji="1" lang="ko-Kore-KR" altLang="en-US" sz="27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66EB80E-13A5-464E-AC8E-31F981DA4FAA}"/>
              </a:ext>
            </a:extLst>
          </p:cNvPr>
          <p:cNvSpPr/>
          <p:nvPr/>
        </p:nvSpPr>
        <p:spPr>
          <a:xfrm>
            <a:off x="3046494" y="2330274"/>
            <a:ext cx="360000" cy="36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700" dirty="0"/>
              <a:t>3</a:t>
            </a:r>
            <a:endParaRPr kumimoji="1" lang="ko-Kore-KR" altLang="en-US" sz="27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6EB391D-8366-AE45-B6CD-1500D80F540F}"/>
              </a:ext>
            </a:extLst>
          </p:cNvPr>
          <p:cNvSpPr/>
          <p:nvPr/>
        </p:nvSpPr>
        <p:spPr>
          <a:xfrm>
            <a:off x="2124696" y="2345100"/>
            <a:ext cx="360000" cy="36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700" dirty="0"/>
              <a:t>2</a:t>
            </a:r>
            <a:endParaRPr kumimoji="1" lang="ko-Kore-KR" altLang="en-US" sz="2700" dirty="0"/>
          </a:p>
        </p:txBody>
      </p:sp>
      <p:pic>
        <p:nvPicPr>
          <p:cNvPr id="16" name="Object 4">
            <a:extLst>
              <a:ext uri="{FF2B5EF4-FFF2-40B4-BE49-F238E27FC236}">
                <a16:creationId xmlns:a16="http://schemas.microsoft.com/office/drawing/2014/main" id="{8C45F9A5-927E-41C3-A6B2-2D21AB8CC38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990600" y="9932859"/>
            <a:ext cx="6538226" cy="354141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FD1238E-E88B-9A47-8088-02C3D0CBD7B3}"/>
              </a:ext>
            </a:extLst>
          </p:cNvPr>
          <p:cNvCxnSpPr>
            <a:cxnSpLocks/>
          </p:cNvCxnSpPr>
          <p:nvPr/>
        </p:nvCxnSpPr>
        <p:spPr>
          <a:xfrm flipH="1" flipV="1">
            <a:off x="7086600" y="3619500"/>
            <a:ext cx="3352800" cy="1524001"/>
          </a:xfrm>
          <a:prstGeom prst="straightConnector1">
            <a:avLst/>
          </a:prstGeom>
          <a:ln w="38100">
            <a:solidFill>
              <a:srgbClr val="5A7D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372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50688" y="1507309"/>
            <a:ext cx="4663481" cy="113394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102D0A-F861-410E-AD32-44CC17CE5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9</a:t>
            </a:fld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56FD7-92E3-46C0-A9D4-8B8D14F8BB3B}"/>
              </a:ext>
            </a:extLst>
          </p:cNvPr>
          <p:cNvSpPr txBox="1"/>
          <p:nvPr/>
        </p:nvSpPr>
        <p:spPr>
          <a:xfrm>
            <a:off x="10036458" y="2434144"/>
            <a:ext cx="8099142" cy="4615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1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 </a:t>
            </a:r>
            <a:r>
              <a:rPr lang="ko-KR" altLang="en-US" sz="2201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질문 컬럼</a:t>
            </a:r>
            <a:b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-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질문 텍스트를 구성할 때 필요한 </a:t>
            </a:r>
            <a:r>
              <a:rPr lang="ko-KR" altLang="en-US" sz="2201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키워드</a:t>
            </a:r>
            <a:br>
              <a:rPr lang="en-US" altLang="ko-KR" sz="2201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b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(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201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전공 필수</a:t>
            </a:r>
            <a:r>
              <a:rPr lang="en-US" altLang="ko-KR" sz="2201" baseline="30000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ko-KR" altLang="en-US" sz="2201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20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이수</a:t>
            </a:r>
            <a:r>
              <a:rPr lang="ko-KR" altLang="en-US" sz="2201" dirty="0">
                <a:solidFill>
                  <a:srgbClr val="0070C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학점</a:t>
            </a:r>
            <a:r>
              <a:rPr lang="en-US" altLang="ko-KR" sz="2201" baseline="30000" dirty="0">
                <a:solidFill>
                  <a:srgbClr val="0070C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기준을 입력 하세요</a:t>
            </a:r>
            <a:b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(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201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수학 필수</a:t>
            </a:r>
            <a:r>
              <a:rPr lang="en-US" altLang="ko-KR" sz="2201" baseline="30000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ko-KR" altLang="en-US" sz="2201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201" dirty="0">
                <a:solidFill>
                  <a:srgbClr val="00B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과목을</a:t>
            </a:r>
            <a:r>
              <a:rPr lang="en-US" altLang="ko-KR" sz="2201" baseline="30000" dirty="0">
                <a:solidFill>
                  <a:srgbClr val="00B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입력 하세요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en-US" altLang="ko-KR" sz="2201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(1) </a:t>
            </a:r>
            <a:r>
              <a:rPr lang="ko-KR" altLang="en-US" sz="2201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질문에서 요구하는 </a:t>
            </a:r>
            <a:r>
              <a:rPr lang="ko-KR" altLang="en-US" sz="220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과목 또는 정보 의 타입</a:t>
            </a:r>
            <a:r>
              <a:rPr lang="en-US" altLang="ko-KR" sz="220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*</a:t>
            </a:r>
            <a:b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en-US" altLang="ko-KR" sz="2201" dirty="0">
                <a:solidFill>
                  <a:srgbClr val="0070C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(2)</a:t>
            </a:r>
            <a:r>
              <a:rPr lang="ko-KR" altLang="en-US" sz="2201" dirty="0">
                <a:solidFill>
                  <a:srgbClr val="0070C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단일 입력 값 인 경우 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“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학점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”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또는 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“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대상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비대상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”,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“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인정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</a:t>
            </a:r>
            <a:r>
              <a:rPr lang="ko-KR" altLang="en-US" sz="220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미인정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”</a:t>
            </a:r>
            <a:b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en-US" altLang="ko-KR" sz="2201" dirty="0">
                <a:solidFill>
                  <a:srgbClr val="00B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(3)</a:t>
            </a:r>
            <a:r>
              <a:rPr lang="ko-KR" altLang="en-US" sz="2201" dirty="0">
                <a:solidFill>
                  <a:srgbClr val="00B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여러 과목을 입력해야 할 경우 </a:t>
            </a:r>
            <a:r>
              <a:rPr lang="en-US" altLang="ko-KR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Sheet</a:t>
            </a:r>
            <a:r>
              <a:rPr lang="ko-KR" altLang="en-US" sz="220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추가하여 목록 입력</a:t>
            </a:r>
            <a:endParaRPr lang="en-US" altLang="ko-KR" sz="2201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87BA2C-BD3A-483C-8564-BD5303F4986C}"/>
              </a:ext>
            </a:extLst>
          </p:cNvPr>
          <p:cNvSpPr txBox="1"/>
          <p:nvPr/>
        </p:nvSpPr>
        <p:spPr>
          <a:xfrm>
            <a:off x="7315200" y="1714500"/>
            <a:ext cx="54425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</a:t>
            </a:r>
            <a:r>
              <a:rPr lang="ko-KR" altLang="en-US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입력 </a:t>
            </a:r>
            <a:r>
              <a:rPr lang="en-US" altLang="ko-KR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Sheet (1)</a:t>
            </a:r>
            <a:r>
              <a:rPr lang="ko-KR" altLang="en-US" sz="3000" dirty="0">
                <a:solidFill>
                  <a:srgbClr val="5A7D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체크리스트 정보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EC53F5-B11C-3343-87AE-ED6ADADB3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930" y="2790208"/>
            <a:ext cx="8273970" cy="6326318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A5F01D68-AC5D-434E-B2FC-CA0E315D6E24}"/>
              </a:ext>
            </a:extLst>
          </p:cNvPr>
          <p:cNvSpPr/>
          <p:nvPr/>
        </p:nvSpPr>
        <p:spPr>
          <a:xfrm>
            <a:off x="1274931" y="2330276"/>
            <a:ext cx="360000" cy="36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700" dirty="0"/>
              <a:t>1</a:t>
            </a:r>
            <a:endParaRPr kumimoji="1" lang="ko-Kore-KR" altLang="en-US" sz="27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66EB80E-13A5-464E-AC8E-31F981DA4FAA}"/>
              </a:ext>
            </a:extLst>
          </p:cNvPr>
          <p:cNvSpPr/>
          <p:nvPr/>
        </p:nvSpPr>
        <p:spPr>
          <a:xfrm>
            <a:off x="3046494" y="2330274"/>
            <a:ext cx="360000" cy="36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700" dirty="0"/>
              <a:t>3</a:t>
            </a:r>
            <a:endParaRPr kumimoji="1" lang="ko-Kore-KR" altLang="en-US" sz="27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6EB391D-8366-AE45-B6CD-1500D80F540F}"/>
              </a:ext>
            </a:extLst>
          </p:cNvPr>
          <p:cNvSpPr/>
          <p:nvPr/>
        </p:nvSpPr>
        <p:spPr>
          <a:xfrm>
            <a:off x="2124696" y="2345100"/>
            <a:ext cx="360000" cy="36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700" dirty="0"/>
              <a:t>2</a:t>
            </a:r>
            <a:endParaRPr kumimoji="1" lang="ko-Kore-KR" altLang="en-US" sz="2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A5AD9A-6EA6-9B48-9424-625933273B51}"/>
              </a:ext>
            </a:extLst>
          </p:cNvPr>
          <p:cNvSpPr txBox="1"/>
          <p:nvPr/>
        </p:nvSpPr>
        <p:spPr>
          <a:xfrm>
            <a:off x="10194098" y="7382052"/>
            <a:ext cx="77838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100" dirty="0">
                <a:solidFill>
                  <a:srgbClr val="2C563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*</a:t>
            </a:r>
            <a:r>
              <a:rPr kumimoji="1" lang="ko-KR" altLang="en-US" sz="2100" b="1" dirty="0">
                <a:solidFill>
                  <a:srgbClr val="2C563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kumimoji="1" lang="ko-Kore-KR" altLang="en-US" sz="2100" dirty="0">
                <a:solidFill>
                  <a:srgbClr val="2C563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과목</a:t>
            </a:r>
            <a:r>
              <a:rPr kumimoji="1" lang="ko-KR" altLang="en-US" sz="2100" dirty="0">
                <a:solidFill>
                  <a:srgbClr val="2C563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타입</a:t>
            </a:r>
            <a:br>
              <a:rPr kumimoji="1" lang="en-US" altLang="ko-KR" sz="2100" b="1" dirty="0">
                <a:solidFill>
                  <a:srgbClr val="2C563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kumimoji="1" lang="en-US" altLang="ko-KR" sz="2100" b="1" dirty="0">
                <a:solidFill>
                  <a:srgbClr val="2C563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kumimoji="1" lang="ko-KR" altLang="en-US" sz="2100" dirty="0">
                <a:solidFill>
                  <a:srgbClr val="2C563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전공</a:t>
            </a:r>
            <a:r>
              <a:rPr kumimoji="1" lang="en-US" altLang="ko-KR" sz="2100" dirty="0">
                <a:solidFill>
                  <a:srgbClr val="2C563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kumimoji="1" lang="ko-KR" altLang="en-US" sz="2100" dirty="0">
                <a:solidFill>
                  <a:srgbClr val="2C563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전문</a:t>
            </a:r>
            <a:r>
              <a:rPr kumimoji="1" lang="en-US" altLang="ko-KR" sz="2100" dirty="0">
                <a:solidFill>
                  <a:srgbClr val="2C563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kumimoji="1" lang="ko-KR" altLang="en-US" sz="2100" dirty="0">
                <a:solidFill>
                  <a:srgbClr val="2C563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필수</a:t>
            </a:r>
            <a:r>
              <a:rPr kumimoji="1" lang="en-US" altLang="ko-KR" sz="2100" dirty="0">
                <a:solidFill>
                  <a:srgbClr val="2C563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),</a:t>
            </a:r>
            <a:r>
              <a:rPr kumimoji="1" lang="ko-KR" altLang="en-US" sz="2100" dirty="0">
                <a:solidFill>
                  <a:srgbClr val="2C563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kumimoji="1" lang="ko-KR" altLang="en-US" sz="2100" dirty="0" err="1">
                <a:solidFill>
                  <a:srgbClr val="2C563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공통교양</a:t>
            </a:r>
            <a:r>
              <a:rPr kumimoji="1" lang="en-US" altLang="ko-KR" sz="2100" dirty="0">
                <a:solidFill>
                  <a:srgbClr val="2C563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kumimoji="1" lang="ko-KR" altLang="en-US" sz="2100" dirty="0">
                <a:solidFill>
                  <a:srgbClr val="2C563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kumimoji="1" lang="ko-KR" altLang="en-US" sz="2100" dirty="0" err="1">
                <a:solidFill>
                  <a:srgbClr val="2C563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기초소양</a:t>
            </a:r>
            <a:r>
              <a:rPr kumimoji="1" lang="en-US" altLang="ko-KR" sz="2100" dirty="0">
                <a:solidFill>
                  <a:srgbClr val="2C563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kumimoji="1" lang="ko-KR" altLang="en-US" sz="2100" dirty="0">
                <a:solidFill>
                  <a:srgbClr val="2C563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수학</a:t>
            </a:r>
            <a:r>
              <a:rPr kumimoji="1" lang="en-US" altLang="ko-KR" sz="2100" dirty="0">
                <a:solidFill>
                  <a:srgbClr val="2C563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kumimoji="1" lang="ko-KR" altLang="en-US" sz="2100" dirty="0">
                <a:solidFill>
                  <a:srgbClr val="2C563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과학</a:t>
            </a:r>
            <a:r>
              <a:rPr kumimoji="1" lang="en-US" altLang="ko-KR" sz="2100" dirty="0">
                <a:solidFill>
                  <a:srgbClr val="2C563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kumimoji="1" lang="ko-KR" altLang="en-US" sz="2100" dirty="0">
                <a:solidFill>
                  <a:srgbClr val="2C563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전산학</a:t>
            </a:r>
            <a:r>
              <a:rPr kumimoji="1" lang="en-US" altLang="ko-KR" sz="2100" dirty="0">
                <a:solidFill>
                  <a:srgbClr val="2C563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kumimoji="1" lang="ko-KR" altLang="en-US" sz="2100" dirty="0">
                <a:solidFill>
                  <a:srgbClr val="2C563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kumimoji="1" lang="en-US" altLang="ko-KR" sz="2100" dirty="0">
                <a:solidFill>
                  <a:srgbClr val="2C563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MSC</a:t>
            </a:r>
            <a:r>
              <a:rPr kumimoji="1" lang="ko-KR" altLang="en-US" sz="2100" dirty="0">
                <a:solidFill>
                  <a:srgbClr val="2C563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등 </a:t>
            </a:r>
            <a:endParaRPr kumimoji="1" lang="ko-Kore-KR" altLang="en-US" sz="2100" dirty="0">
              <a:solidFill>
                <a:srgbClr val="2C5636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6" name="Object 4">
            <a:extLst>
              <a:ext uri="{FF2B5EF4-FFF2-40B4-BE49-F238E27FC236}">
                <a16:creationId xmlns:a16="http://schemas.microsoft.com/office/drawing/2014/main" id="{8C45F9A5-927E-41C3-A6B2-2D21AB8CC38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990600" y="9932859"/>
            <a:ext cx="6538226" cy="35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5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942</TotalTime>
  <Words>1279</Words>
  <Application>Microsoft Office PowerPoint</Application>
  <PresentationFormat>사용자 지정</PresentationFormat>
  <Paragraphs>182</Paragraphs>
  <Slides>35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0" baseType="lpstr">
      <vt:lpstr>나눔스퀘어_ac ExtraBold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shpark5938@naver.com</cp:lastModifiedBy>
  <cp:revision>302</cp:revision>
  <dcterms:created xsi:type="dcterms:W3CDTF">2021-09-02T00:05:35Z</dcterms:created>
  <dcterms:modified xsi:type="dcterms:W3CDTF">2021-09-02T16:40:17Z</dcterms:modified>
</cp:coreProperties>
</file>